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58" r:id="rId6"/>
    <p:sldId id="260" r:id="rId7"/>
    <p:sldId id="268" r:id="rId8"/>
    <p:sldId id="272" r:id="rId9"/>
    <p:sldId id="261" r:id="rId10"/>
    <p:sldId id="273" r:id="rId11"/>
    <p:sldId id="270" r:id="rId12"/>
    <p:sldId id="274" r:id="rId13"/>
    <p:sldId id="275" r:id="rId14"/>
    <p:sldId id="269" r:id="rId15"/>
    <p:sldId id="284" r:id="rId16"/>
    <p:sldId id="264" r:id="rId17"/>
    <p:sldId id="263" r:id="rId18"/>
    <p:sldId id="262" r:id="rId19"/>
    <p:sldId id="278" r:id="rId20"/>
    <p:sldId id="285" r:id="rId21"/>
    <p:sldId id="287" r:id="rId22"/>
    <p:sldId id="280" r:id="rId23"/>
    <p:sldId id="289" r:id="rId24"/>
    <p:sldId id="282" r:id="rId25"/>
    <p:sldId id="290" r:id="rId26"/>
    <p:sldId id="277" r:id="rId27"/>
    <p:sldId id="276" r:id="rId28"/>
    <p:sldId id="292" r:id="rId29"/>
    <p:sldId id="265" r:id="rId30"/>
    <p:sldId id="271"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5804E-F199-4D4E-BDF1-EBE08019B0F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12BE04-9B6A-4DC5-B658-DB69DA94426E}">
      <dgm:prSet/>
      <dgm:spPr/>
      <dgm:t>
        <a:bodyPr/>
        <a:lstStyle/>
        <a:p>
          <a:r>
            <a:rPr lang="en-US"/>
            <a:t>Context</a:t>
          </a:r>
        </a:p>
      </dgm:t>
    </dgm:pt>
    <dgm:pt modelId="{299BBE18-26C8-4E46-955C-D432B49D1DBD}" type="parTrans" cxnId="{3978C6B7-CD44-4FDB-B662-710AFA5B27FF}">
      <dgm:prSet/>
      <dgm:spPr/>
      <dgm:t>
        <a:bodyPr/>
        <a:lstStyle/>
        <a:p>
          <a:endParaRPr lang="en-US"/>
        </a:p>
      </dgm:t>
    </dgm:pt>
    <dgm:pt modelId="{AAED5C4D-1550-465C-A0AF-4AC570CBDB09}" type="sibTrans" cxnId="{3978C6B7-CD44-4FDB-B662-710AFA5B27FF}">
      <dgm:prSet/>
      <dgm:spPr/>
      <dgm:t>
        <a:bodyPr/>
        <a:lstStyle/>
        <a:p>
          <a:endParaRPr lang="en-US"/>
        </a:p>
      </dgm:t>
    </dgm:pt>
    <dgm:pt modelId="{FCF10202-8F8E-43A0-A936-056F4349D2DD}">
      <dgm:prSet/>
      <dgm:spPr/>
      <dgm:t>
        <a:bodyPr/>
        <a:lstStyle/>
        <a:p>
          <a:r>
            <a:rPr lang="en-US"/>
            <a:t>Goals</a:t>
          </a:r>
        </a:p>
      </dgm:t>
    </dgm:pt>
    <dgm:pt modelId="{12A73B33-0A9D-41DA-A345-DE132BB9E63F}" type="parTrans" cxnId="{9F4FA80D-7AA8-4A21-AEE9-C0B3BCB31E21}">
      <dgm:prSet/>
      <dgm:spPr/>
      <dgm:t>
        <a:bodyPr/>
        <a:lstStyle/>
        <a:p>
          <a:endParaRPr lang="en-US"/>
        </a:p>
      </dgm:t>
    </dgm:pt>
    <dgm:pt modelId="{3AED484D-DA0E-401E-A705-DAA3F16FF3A4}" type="sibTrans" cxnId="{9F4FA80D-7AA8-4A21-AEE9-C0B3BCB31E21}">
      <dgm:prSet/>
      <dgm:spPr/>
      <dgm:t>
        <a:bodyPr/>
        <a:lstStyle/>
        <a:p>
          <a:endParaRPr lang="en-US"/>
        </a:p>
      </dgm:t>
    </dgm:pt>
    <dgm:pt modelId="{B68D1E60-5BF4-42AE-8E9C-76FEC153FA87}">
      <dgm:prSet/>
      <dgm:spPr/>
      <dgm:t>
        <a:bodyPr/>
        <a:lstStyle/>
        <a:p>
          <a:r>
            <a:rPr lang="en-US"/>
            <a:t>Dataset used</a:t>
          </a:r>
        </a:p>
      </dgm:t>
    </dgm:pt>
    <dgm:pt modelId="{0E97DA7D-A807-4376-85ED-89C6B5E9DDA8}" type="parTrans" cxnId="{615B1F2C-463B-49EE-99C3-EA14D4D8D615}">
      <dgm:prSet/>
      <dgm:spPr/>
      <dgm:t>
        <a:bodyPr/>
        <a:lstStyle/>
        <a:p>
          <a:endParaRPr lang="en-US"/>
        </a:p>
      </dgm:t>
    </dgm:pt>
    <dgm:pt modelId="{C0B2695C-415A-4F94-BF81-4562674E6954}" type="sibTrans" cxnId="{615B1F2C-463B-49EE-99C3-EA14D4D8D615}">
      <dgm:prSet/>
      <dgm:spPr/>
      <dgm:t>
        <a:bodyPr/>
        <a:lstStyle/>
        <a:p>
          <a:endParaRPr lang="en-US"/>
        </a:p>
      </dgm:t>
    </dgm:pt>
    <dgm:pt modelId="{3DEE4254-EE20-4092-B70D-F03C28870AB9}">
      <dgm:prSet/>
      <dgm:spPr/>
      <dgm:t>
        <a:bodyPr/>
        <a:lstStyle/>
        <a:p>
          <a:r>
            <a:rPr lang="en-US"/>
            <a:t>Exploratory Data Analysis</a:t>
          </a:r>
        </a:p>
      </dgm:t>
    </dgm:pt>
    <dgm:pt modelId="{B1994C44-FACB-431F-9709-AAA8CF0E7C79}" type="parTrans" cxnId="{8C027A8E-FEE1-46BF-922C-65BEC1134125}">
      <dgm:prSet/>
      <dgm:spPr/>
      <dgm:t>
        <a:bodyPr/>
        <a:lstStyle/>
        <a:p>
          <a:endParaRPr lang="en-US"/>
        </a:p>
      </dgm:t>
    </dgm:pt>
    <dgm:pt modelId="{6A19F86D-8FCE-4B54-B543-5E95E9AE9006}" type="sibTrans" cxnId="{8C027A8E-FEE1-46BF-922C-65BEC1134125}">
      <dgm:prSet/>
      <dgm:spPr/>
      <dgm:t>
        <a:bodyPr/>
        <a:lstStyle/>
        <a:p>
          <a:endParaRPr lang="en-US"/>
        </a:p>
      </dgm:t>
    </dgm:pt>
    <dgm:pt modelId="{A1561471-C2CA-4A70-8DCE-DFD7CF69B328}">
      <dgm:prSet/>
      <dgm:spPr/>
      <dgm:t>
        <a:bodyPr/>
        <a:lstStyle/>
        <a:p>
          <a:r>
            <a:rPr lang="en-US"/>
            <a:t>Implementation</a:t>
          </a:r>
        </a:p>
      </dgm:t>
    </dgm:pt>
    <dgm:pt modelId="{E97AFE4B-DA9B-4402-AEC6-237CD4603B06}" type="parTrans" cxnId="{498A5D8B-0931-447C-AC97-9A7727DE97B6}">
      <dgm:prSet/>
      <dgm:spPr/>
      <dgm:t>
        <a:bodyPr/>
        <a:lstStyle/>
        <a:p>
          <a:endParaRPr lang="en-US"/>
        </a:p>
      </dgm:t>
    </dgm:pt>
    <dgm:pt modelId="{11577864-EEAB-4D93-BEEB-4C157427E5CC}" type="sibTrans" cxnId="{498A5D8B-0931-447C-AC97-9A7727DE97B6}">
      <dgm:prSet/>
      <dgm:spPr/>
      <dgm:t>
        <a:bodyPr/>
        <a:lstStyle/>
        <a:p>
          <a:endParaRPr lang="en-US"/>
        </a:p>
      </dgm:t>
    </dgm:pt>
    <dgm:pt modelId="{57CD16A7-FDD6-4265-9396-68B9787578F7}">
      <dgm:prSet/>
      <dgm:spPr/>
      <dgm:t>
        <a:bodyPr/>
        <a:lstStyle/>
        <a:p>
          <a:r>
            <a:rPr lang="en-US"/>
            <a:t>Results</a:t>
          </a:r>
        </a:p>
      </dgm:t>
    </dgm:pt>
    <dgm:pt modelId="{FB9C3729-D6BC-4C02-A59A-B730E8E56A08}" type="parTrans" cxnId="{6F040767-1FEE-4F80-B80D-87C4EF8FD462}">
      <dgm:prSet/>
      <dgm:spPr/>
      <dgm:t>
        <a:bodyPr/>
        <a:lstStyle/>
        <a:p>
          <a:endParaRPr lang="en-US"/>
        </a:p>
      </dgm:t>
    </dgm:pt>
    <dgm:pt modelId="{0E62BA30-7F18-4A1B-B573-75CE6FD47601}" type="sibTrans" cxnId="{6F040767-1FEE-4F80-B80D-87C4EF8FD462}">
      <dgm:prSet/>
      <dgm:spPr/>
      <dgm:t>
        <a:bodyPr/>
        <a:lstStyle/>
        <a:p>
          <a:endParaRPr lang="en-US"/>
        </a:p>
      </dgm:t>
    </dgm:pt>
    <dgm:pt modelId="{E1A5BB59-9EA3-4E2D-A5C3-4EC39364E6EB}">
      <dgm:prSet/>
      <dgm:spPr/>
      <dgm:t>
        <a:bodyPr/>
        <a:lstStyle/>
        <a:p>
          <a:r>
            <a:rPr lang="en-US"/>
            <a:t>Challenges</a:t>
          </a:r>
        </a:p>
      </dgm:t>
    </dgm:pt>
    <dgm:pt modelId="{39958E9A-3ECC-4C16-8AE7-18878CA44014}" type="parTrans" cxnId="{BF4C0BEE-1199-46DA-A997-6363CBC64CF1}">
      <dgm:prSet/>
      <dgm:spPr/>
      <dgm:t>
        <a:bodyPr/>
        <a:lstStyle/>
        <a:p>
          <a:endParaRPr lang="en-US"/>
        </a:p>
      </dgm:t>
    </dgm:pt>
    <dgm:pt modelId="{3D7E098A-00D3-4516-A126-411679276DAC}" type="sibTrans" cxnId="{BF4C0BEE-1199-46DA-A997-6363CBC64CF1}">
      <dgm:prSet/>
      <dgm:spPr/>
      <dgm:t>
        <a:bodyPr/>
        <a:lstStyle/>
        <a:p>
          <a:endParaRPr lang="en-US"/>
        </a:p>
      </dgm:t>
    </dgm:pt>
    <dgm:pt modelId="{0A4F1D3D-266D-46FE-951E-04ACED7B1D7B}" type="pres">
      <dgm:prSet presAssocID="{AF85804E-F199-4D4E-BDF1-EBE08019B0F2}" presName="root" presStyleCnt="0">
        <dgm:presLayoutVars>
          <dgm:dir/>
          <dgm:resizeHandles val="exact"/>
        </dgm:presLayoutVars>
      </dgm:prSet>
      <dgm:spPr/>
    </dgm:pt>
    <dgm:pt modelId="{C56612E5-BC45-4CBC-9F2F-010B68D7CB42}" type="pres">
      <dgm:prSet presAssocID="{3B12BE04-9B6A-4DC5-B658-DB69DA94426E}" presName="compNode" presStyleCnt="0"/>
      <dgm:spPr/>
    </dgm:pt>
    <dgm:pt modelId="{CEBC21F7-4B68-42C0-B61D-2AFFDE5D9326}" type="pres">
      <dgm:prSet presAssocID="{3B12BE04-9B6A-4DC5-B658-DB69DA94426E}" presName="bgRect" presStyleLbl="bgShp" presStyleIdx="0" presStyleCnt="7"/>
      <dgm:spPr/>
    </dgm:pt>
    <dgm:pt modelId="{DE145646-DD39-4CEE-B66A-68366084982C}" type="pres">
      <dgm:prSet presAssocID="{3B12BE04-9B6A-4DC5-B658-DB69DA94426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D45F565B-B298-4980-BECF-10E75B39B3BC}" type="pres">
      <dgm:prSet presAssocID="{3B12BE04-9B6A-4DC5-B658-DB69DA94426E}" presName="spaceRect" presStyleCnt="0"/>
      <dgm:spPr/>
    </dgm:pt>
    <dgm:pt modelId="{D54FFABD-3D9C-420F-93D2-B72A987F73F3}" type="pres">
      <dgm:prSet presAssocID="{3B12BE04-9B6A-4DC5-B658-DB69DA94426E}" presName="parTx" presStyleLbl="revTx" presStyleIdx="0" presStyleCnt="7">
        <dgm:presLayoutVars>
          <dgm:chMax val="0"/>
          <dgm:chPref val="0"/>
        </dgm:presLayoutVars>
      </dgm:prSet>
      <dgm:spPr/>
    </dgm:pt>
    <dgm:pt modelId="{27895A6A-D5D0-447B-B59C-6DE3ABF8C684}" type="pres">
      <dgm:prSet presAssocID="{AAED5C4D-1550-465C-A0AF-4AC570CBDB09}" presName="sibTrans" presStyleCnt="0"/>
      <dgm:spPr/>
    </dgm:pt>
    <dgm:pt modelId="{1654A838-66CC-49E9-926C-6D1492D2FF52}" type="pres">
      <dgm:prSet presAssocID="{FCF10202-8F8E-43A0-A936-056F4349D2DD}" presName="compNode" presStyleCnt="0"/>
      <dgm:spPr/>
    </dgm:pt>
    <dgm:pt modelId="{8332EBD8-D680-43B4-8ABE-B296F1E425D5}" type="pres">
      <dgm:prSet presAssocID="{FCF10202-8F8E-43A0-A936-056F4349D2DD}" presName="bgRect" presStyleLbl="bgShp" presStyleIdx="1" presStyleCnt="7"/>
      <dgm:spPr/>
    </dgm:pt>
    <dgm:pt modelId="{955DE75F-F7AA-45EB-AEB2-99E780F81C90}" type="pres">
      <dgm:prSet presAssocID="{FCF10202-8F8E-43A0-A936-056F4349D2D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4A5B3BEB-2ED5-49C2-B88A-EFE99599EA3C}" type="pres">
      <dgm:prSet presAssocID="{FCF10202-8F8E-43A0-A936-056F4349D2DD}" presName="spaceRect" presStyleCnt="0"/>
      <dgm:spPr/>
    </dgm:pt>
    <dgm:pt modelId="{AE41807C-AF67-47ED-98B8-5615FF1CF4F8}" type="pres">
      <dgm:prSet presAssocID="{FCF10202-8F8E-43A0-A936-056F4349D2DD}" presName="parTx" presStyleLbl="revTx" presStyleIdx="1" presStyleCnt="7">
        <dgm:presLayoutVars>
          <dgm:chMax val="0"/>
          <dgm:chPref val="0"/>
        </dgm:presLayoutVars>
      </dgm:prSet>
      <dgm:spPr/>
    </dgm:pt>
    <dgm:pt modelId="{0BCE4285-F395-4017-B371-6673DC6B5E1B}" type="pres">
      <dgm:prSet presAssocID="{3AED484D-DA0E-401E-A705-DAA3F16FF3A4}" presName="sibTrans" presStyleCnt="0"/>
      <dgm:spPr/>
    </dgm:pt>
    <dgm:pt modelId="{1606F9BE-D5BA-4F35-BEFC-3B9C3BAEFA47}" type="pres">
      <dgm:prSet presAssocID="{B68D1E60-5BF4-42AE-8E9C-76FEC153FA87}" presName="compNode" presStyleCnt="0"/>
      <dgm:spPr/>
    </dgm:pt>
    <dgm:pt modelId="{FB1E5B72-0FE7-43B4-B0DD-8DCDB779BE35}" type="pres">
      <dgm:prSet presAssocID="{B68D1E60-5BF4-42AE-8E9C-76FEC153FA87}" presName="bgRect" presStyleLbl="bgShp" presStyleIdx="2" presStyleCnt="7"/>
      <dgm:spPr/>
    </dgm:pt>
    <dgm:pt modelId="{EDF797AA-D1E0-4E16-B971-01EBFC1B9DB8}" type="pres">
      <dgm:prSet presAssocID="{B68D1E60-5BF4-42AE-8E9C-76FEC153FA8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65844649-7584-4E6B-AEAD-370ED364A70A}" type="pres">
      <dgm:prSet presAssocID="{B68D1E60-5BF4-42AE-8E9C-76FEC153FA87}" presName="spaceRect" presStyleCnt="0"/>
      <dgm:spPr/>
    </dgm:pt>
    <dgm:pt modelId="{60DD7FD5-C661-4C53-A88D-5F5FEBDE00C8}" type="pres">
      <dgm:prSet presAssocID="{B68D1E60-5BF4-42AE-8E9C-76FEC153FA87}" presName="parTx" presStyleLbl="revTx" presStyleIdx="2" presStyleCnt="7">
        <dgm:presLayoutVars>
          <dgm:chMax val="0"/>
          <dgm:chPref val="0"/>
        </dgm:presLayoutVars>
      </dgm:prSet>
      <dgm:spPr/>
    </dgm:pt>
    <dgm:pt modelId="{90E89F32-46F6-4281-9E0E-16A55F01326E}" type="pres">
      <dgm:prSet presAssocID="{C0B2695C-415A-4F94-BF81-4562674E6954}" presName="sibTrans" presStyleCnt="0"/>
      <dgm:spPr/>
    </dgm:pt>
    <dgm:pt modelId="{69710CDB-88DE-4175-A797-0D6E35DE9D78}" type="pres">
      <dgm:prSet presAssocID="{3DEE4254-EE20-4092-B70D-F03C28870AB9}" presName="compNode" presStyleCnt="0"/>
      <dgm:spPr/>
    </dgm:pt>
    <dgm:pt modelId="{13D08F90-E0D5-4156-854E-382F37F6C76F}" type="pres">
      <dgm:prSet presAssocID="{3DEE4254-EE20-4092-B70D-F03C28870AB9}" presName="bgRect" presStyleLbl="bgShp" presStyleIdx="3" presStyleCnt="7"/>
      <dgm:spPr/>
    </dgm:pt>
    <dgm:pt modelId="{A41537F8-9F48-416C-A235-10B3D4CB4542}" type="pres">
      <dgm:prSet presAssocID="{3DEE4254-EE20-4092-B70D-F03C28870AB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D228457E-EAFE-46B4-87C7-466B0BB33ED2}" type="pres">
      <dgm:prSet presAssocID="{3DEE4254-EE20-4092-B70D-F03C28870AB9}" presName="spaceRect" presStyleCnt="0"/>
      <dgm:spPr/>
    </dgm:pt>
    <dgm:pt modelId="{92BA84A8-A32F-4690-821E-A6FEC837B9ED}" type="pres">
      <dgm:prSet presAssocID="{3DEE4254-EE20-4092-B70D-F03C28870AB9}" presName="parTx" presStyleLbl="revTx" presStyleIdx="3" presStyleCnt="7">
        <dgm:presLayoutVars>
          <dgm:chMax val="0"/>
          <dgm:chPref val="0"/>
        </dgm:presLayoutVars>
      </dgm:prSet>
      <dgm:spPr/>
    </dgm:pt>
    <dgm:pt modelId="{5B4AA4F8-A231-441B-AA0C-6605A0A367DC}" type="pres">
      <dgm:prSet presAssocID="{6A19F86D-8FCE-4B54-B543-5E95E9AE9006}" presName="sibTrans" presStyleCnt="0"/>
      <dgm:spPr/>
    </dgm:pt>
    <dgm:pt modelId="{06332C6C-FAE3-409B-AA71-CD87EC822BED}" type="pres">
      <dgm:prSet presAssocID="{A1561471-C2CA-4A70-8DCE-DFD7CF69B328}" presName="compNode" presStyleCnt="0"/>
      <dgm:spPr/>
    </dgm:pt>
    <dgm:pt modelId="{D87D147D-D4FE-4130-9463-B0A29A1A8F54}" type="pres">
      <dgm:prSet presAssocID="{A1561471-C2CA-4A70-8DCE-DFD7CF69B328}" presName="bgRect" presStyleLbl="bgShp" presStyleIdx="4" presStyleCnt="7"/>
      <dgm:spPr/>
    </dgm:pt>
    <dgm:pt modelId="{AE646A5C-06B1-4AA9-90DE-817C03F44F5D}" type="pres">
      <dgm:prSet presAssocID="{A1561471-C2CA-4A70-8DCE-DFD7CF69B32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rrow Circle"/>
        </a:ext>
      </dgm:extLst>
    </dgm:pt>
    <dgm:pt modelId="{0810DB8B-B045-43C1-A7FB-CE81A0EB0415}" type="pres">
      <dgm:prSet presAssocID="{A1561471-C2CA-4A70-8DCE-DFD7CF69B328}" presName="spaceRect" presStyleCnt="0"/>
      <dgm:spPr/>
    </dgm:pt>
    <dgm:pt modelId="{A42A3013-518E-46A6-B8F8-2405B8735DDF}" type="pres">
      <dgm:prSet presAssocID="{A1561471-C2CA-4A70-8DCE-DFD7CF69B328}" presName="parTx" presStyleLbl="revTx" presStyleIdx="4" presStyleCnt="7">
        <dgm:presLayoutVars>
          <dgm:chMax val="0"/>
          <dgm:chPref val="0"/>
        </dgm:presLayoutVars>
      </dgm:prSet>
      <dgm:spPr/>
    </dgm:pt>
    <dgm:pt modelId="{A86D9D3F-4AB2-4A58-99F2-18DB6091F076}" type="pres">
      <dgm:prSet presAssocID="{11577864-EEAB-4D93-BEEB-4C157427E5CC}" presName="sibTrans" presStyleCnt="0"/>
      <dgm:spPr/>
    </dgm:pt>
    <dgm:pt modelId="{CC07A40C-B167-44D9-94E4-FAEFBBA0EBF4}" type="pres">
      <dgm:prSet presAssocID="{57CD16A7-FDD6-4265-9396-68B9787578F7}" presName="compNode" presStyleCnt="0"/>
      <dgm:spPr/>
    </dgm:pt>
    <dgm:pt modelId="{941CFF90-4F49-4ED9-BA1C-0C6BC5BA15AB}" type="pres">
      <dgm:prSet presAssocID="{57CD16A7-FDD6-4265-9396-68B9787578F7}" presName="bgRect" presStyleLbl="bgShp" presStyleIdx="5" presStyleCnt="7"/>
      <dgm:spPr/>
    </dgm:pt>
    <dgm:pt modelId="{94740553-37E8-499D-9460-8DB6E20FEF4E}" type="pres">
      <dgm:prSet presAssocID="{57CD16A7-FDD6-4265-9396-68B9787578F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1B6D084E-6960-47D7-8EA4-D39543426C13}" type="pres">
      <dgm:prSet presAssocID="{57CD16A7-FDD6-4265-9396-68B9787578F7}" presName="spaceRect" presStyleCnt="0"/>
      <dgm:spPr/>
    </dgm:pt>
    <dgm:pt modelId="{90947BF9-5EE6-42BC-B27B-E9738D90A441}" type="pres">
      <dgm:prSet presAssocID="{57CD16A7-FDD6-4265-9396-68B9787578F7}" presName="parTx" presStyleLbl="revTx" presStyleIdx="5" presStyleCnt="7">
        <dgm:presLayoutVars>
          <dgm:chMax val="0"/>
          <dgm:chPref val="0"/>
        </dgm:presLayoutVars>
      </dgm:prSet>
      <dgm:spPr/>
    </dgm:pt>
    <dgm:pt modelId="{9E4AEF3F-0B0E-4972-8074-9BE006FEAD57}" type="pres">
      <dgm:prSet presAssocID="{0E62BA30-7F18-4A1B-B573-75CE6FD47601}" presName="sibTrans" presStyleCnt="0"/>
      <dgm:spPr/>
    </dgm:pt>
    <dgm:pt modelId="{3D6CDF43-40A5-4478-ABD1-9BD4E59CB070}" type="pres">
      <dgm:prSet presAssocID="{E1A5BB59-9EA3-4E2D-A5C3-4EC39364E6EB}" presName="compNode" presStyleCnt="0"/>
      <dgm:spPr/>
    </dgm:pt>
    <dgm:pt modelId="{37BF14EE-350C-4F59-9D79-4B35F8C2DCB4}" type="pres">
      <dgm:prSet presAssocID="{E1A5BB59-9EA3-4E2D-A5C3-4EC39364E6EB}" presName="bgRect" presStyleLbl="bgShp" presStyleIdx="6" presStyleCnt="7"/>
      <dgm:spPr/>
    </dgm:pt>
    <dgm:pt modelId="{59233F52-01FF-4F04-8B15-21A1072F3AFB}" type="pres">
      <dgm:prSet presAssocID="{E1A5BB59-9EA3-4E2D-A5C3-4EC39364E6E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arning"/>
        </a:ext>
      </dgm:extLst>
    </dgm:pt>
    <dgm:pt modelId="{E9C3AB14-66E7-4F96-A002-6640D6BA1E19}" type="pres">
      <dgm:prSet presAssocID="{E1A5BB59-9EA3-4E2D-A5C3-4EC39364E6EB}" presName="spaceRect" presStyleCnt="0"/>
      <dgm:spPr/>
    </dgm:pt>
    <dgm:pt modelId="{BC0226D9-FA31-4A5E-A64B-BF49DF2B585C}" type="pres">
      <dgm:prSet presAssocID="{E1A5BB59-9EA3-4E2D-A5C3-4EC39364E6EB}" presName="parTx" presStyleLbl="revTx" presStyleIdx="6" presStyleCnt="7">
        <dgm:presLayoutVars>
          <dgm:chMax val="0"/>
          <dgm:chPref val="0"/>
        </dgm:presLayoutVars>
      </dgm:prSet>
      <dgm:spPr/>
    </dgm:pt>
  </dgm:ptLst>
  <dgm:cxnLst>
    <dgm:cxn modelId="{E7407E0D-E974-46E1-A989-87F96FC31B7D}" type="presOf" srcId="{E1A5BB59-9EA3-4E2D-A5C3-4EC39364E6EB}" destId="{BC0226D9-FA31-4A5E-A64B-BF49DF2B585C}" srcOrd="0" destOrd="0" presId="urn:microsoft.com/office/officeart/2018/2/layout/IconVerticalSolidList"/>
    <dgm:cxn modelId="{9F4FA80D-7AA8-4A21-AEE9-C0B3BCB31E21}" srcId="{AF85804E-F199-4D4E-BDF1-EBE08019B0F2}" destId="{FCF10202-8F8E-43A0-A936-056F4349D2DD}" srcOrd="1" destOrd="0" parTransId="{12A73B33-0A9D-41DA-A345-DE132BB9E63F}" sibTransId="{3AED484D-DA0E-401E-A705-DAA3F16FF3A4}"/>
    <dgm:cxn modelId="{6EE5C523-6CCB-4022-AA28-0D2DCADA3B2C}" type="presOf" srcId="{3DEE4254-EE20-4092-B70D-F03C28870AB9}" destId="{92BA84A8-A32F-4690-821E-A6FEC837B9ED}" srcOrd="0" destOrd="0" presId="urn:microsoft.com/office/officeart/2018/2/layout/IconVerticalSolidList"/>
    <dgm:cxn modelId="{615B1F2C-463B-49EE-99C3-EA14D4D8D615}" srcId="{AF85804E-F199-4D4E-BDF1-EBE08019B0F2}" destId="{B68D1E60-5BF4-42AE-8E9C-76FEC153FA87}" srcOrd="2" destOrd="0" parTransId="{0E97DA7D-A807-4376-85ED-89C6B5E9DDA8}" sibTransId="{C0B2695C-415A-4F94-BF81-4562674E6954}"/>
    <dgm:cxn modelId="{0B9DD73C-4EE2-4B52-B379-BD4BE515230E}" type="presOf" srcId="{FCF10202-8F8E-43A0-A936-056F4349D2DD}" destId="{AE41807C-AF67-47ED-98B8-5615FF1CF4F8}" srcOrd="0" destOrd="0" presId="urn:microsoft.com/office/officeart/2018/2/layout/IconVerticalSolidList"/>
    <dgm:cxn modelId="{6F040767-1FEE-4F80-B80D-87C4EF8FD462}" srcId="{AF85804E-F199-4D4E-BDF1-EBE08019B0F2}" destId="{57CD16A7-FDD6-4265-9396-68B9787578F7}" srcOrd="5" destOrd="0" parTransId="{FB9C3729-D6BC-4C02-A59A-B730E8E56A08}" sibTransId="{0E62BA30-7F18-4A1B-B573-75CE6FD47601}"/>
    <dgm:cxn modelId="{91D15A75-C527-430A-8A60-2807A1931CE1}" type="presOf" srcId="{AF85804E-F199-4D4E-BDF1-EBE08019B0F2}" destId="{0A4F1D3D-266D-46FE-951E-04ACED7B1D7B}" srcOrd="0" destOrd="0" presId="urn:microsoft.com/office/officeart/2018/2/layout/IconVerticalSolidList"/>
    <dgm:cxn modelId="{498A5D8B-0931-447C-AC97-9A7727DE97B6}" srcId="{AF85804E-F199-4D4E-BDF1-EBE08019B0F2}" destId="{A1561471-C2CA-4A70-8DCE-DFD7CF69B328}" srcOrd="4" destOrd="0" parTransId="{E97AFE4B-DA9B-4402-AEC6-237CD4603B06}" sibTransId="{11577864-EEAB-4D93-BEEB-4C157427E5CC}"/>
    <dgm:cxn modelId="{8C027A8E-FEE1-46BF-922C-65BEC1134125}" srcId="{AF85804E-F199-4D4E-BDF1-EBE08019B0F2}" destId="{3DEE4254-EE20-4092-B70D-F03C28870AB9}" srcOrd="3" destOrd="0" parTransId="{B1994C44-FACB-431F-9709-AAA8CF0E7C79}" sibTransId="{6A19F86D-8FCE-4B54-B543-5E95E9AE9006}"/>
    <dgm:cxn modelId="{7E716B9B-1E6A-4058-B864-E50096406EC9}" type="presOf" srcId="{B68D1E60-5BF4-42AE-8E9C-76FEC153FA87}" destId="{60DD7FD5-C661-4C53-A88D-5F5FEBDE00C8}" srcOrd="0" destOrd="0" presId="urn:microsoft.com/office/officeart/2018/2/layout/IconVerticalSolidList"/>
    <dgm:cxn modelId="{81A099AB-56B6-4CC3-852A-0339D0986F50}" type="presOf" srcId="{3B12BE04-9B6A-4DC5-B658-DB69DA94426E}" destId="{D54FFABD-3D9C-420F-93D2-B72A987F73F3}" srcOrd="0" destOrd="0" presId="urn:microsoft.com/office/officeart/2018/2/layout/IconVerticalSolidList"/>
    <dgm:cxn modelId="{3978C6B7-CD44-4FDB-B662-710AFA5B27FF}" srcId="{AF85804E-F199-4D4E-BDF1-EBE08019B0F2}" destId="{3B12BE04-9B6A-4DC5-B658-DB69DA94426E}" srcOrd="0" destOrd="0" parTransId="{299BBE18-26C8-4E46-955C-D432B49D1DBD}" sibTransId="{AAED5C4D-1550-465C-A0AF-4AC570CBDB09}"/>
    <dgm:cxn modelId="{9CBA02C3-9783-4BC2-82CB-E9C715E74B9D}" type="presOf" srcId="{A1561471-C2CA-4A70-8DCE-DFD7CF69B328}" destId="{A42A3013-518E-46A6-B8F8-2405B8735DDF}" srcOrd="0" destOrd="0" presId="urn:microsoft.com/office/officeart/2018/2/layout/IconVerticalSolidList"/>
    <dgm:cxn modelId="{FBE87EE3-7299-4B5B-AFE8-938A1F5EF2EE}" type="presOf" srcId="{57CD16A7-FDD6-4265-9396-68B9787578F7}" destId="{90947BF9-5EE6-42BC-B27B-E9738D90A441}" srcOrd="0" destOrd="0" presId="urn:microsoft.com/office/officeart/2018/2/layout/IconVerticalSolidList"/>
    <dgm:cxn modelId="{BF4C0BEE-1199-46DA-A997-6363CBC64CF1}" srcId="{AF85804E-F199-4D4E-BDF1-EBE08019B0F2}" destId="{E1A5BB59-9EA3-4E2D-A5C3-4EC39364E6EB}" srcOrd="6" destOrd="0" parTransId="{39958E9A-3ECC-4C16-8AE7-18878CA44014}" sibTransId="{3D7E098A-00D3-4516-A126-411679276DAC}"/>
    <dgm:cxn modelId="{8418260A-D379-4F2C-9DA0-710D9D16168B}" type="presParOf" srcId="{0A4F1D3D-266D-46FE-951E-04ACED7B1D7B}" destId="{C56612E5-BC45-4CBC-9F2F-010B68D7CB42}" srcOrd="0" destOrd="0" presId="urn:microsoft.com/office/officeart/2018/2/layout/IconVerticalSolidList"/>
    <dgm:cxn modelId="{49ACFF33-0537-4CAC-B7F2-8BCCB5606708}" type="presParOf" srcId="{C56612E5-BC45-4CBC-9F2F-010B68D7CB42}" destId="{CEBC21F7-4B68-42C0-B61D-2AFFDE5D9326}" srcOrd="0" destOrd="0" presId="urn:microsoft.com/office/officeart/2018/2/layout/IconVerticalSolidList"/>
    <dgm:cxn modelId="{024FEB1C-FE64-4D7D-9FBA-4840AB138ACA}" type="presParOf" srcId="{C56612E5-BC45-4CBC-9F2F-010B68D7CB42}" destId="{DE145646-DD39-4CEE-B66A-68366084982C}" srcOrd="1" destOrd="0" presId="urn:microsoft.com/office/officeart/2018/2/layout/IconVerticalSolidList"/>
    <dgm:cxn modelId="{21DA49EE-A1C5-44DA-89FF-66507E2B902D}" type="presParOf" srcId="{C56612E5-BC45-4CBC-9F2F-010B68D7CB42}" destId="{D45F565B-B298-4980-BECF-10E75B39B3BC}" srcOrd="2" destOrd="0" presId="urn:microsoft.com/office/officeart/2018/2/layout/IconVerticalSolidList"/>
    <dgm:cxn modelId="{13ACC89A-30A4-4BAD-8517-70FE61E5C735}" type="presParOf" srcId="{C56612E5-BC45-4CBC-9F2F-010B68D7CB42}" destId="{D54FFABD-3D9C-420F-93D2-B72A987F73F3}" srcOrd="3" destOrd="0" presId="urn:microsoft.com/office/officeart/2018/2/layout/IconVerticalSolidList"/>
    <dgm:cxn modelId="{F7767DAB-DEF5-4248-B084-27212E4A06EF}" type="presParOf" srcId="{0A4F1D3D-266D-46FE-951E-04ACED7B1D7B}" destId="{27895A6A-D5D0-447B-B59C-6DE3ABF8C684}" srcOrd="1" destOrd="0" presId="urn:microsoft.com/office/officeart/2018/2/layout/IconVerticalSolidList"/>
    <dgm:cxn modelId="{D7ED0C7F-E71F-437E-9CAC-BB98DEDFB683}" type="presParOf" srcId="{0A4F1D3D-266D-46FE-951E-04ACED7B1D7B}" destId="{1654A838-66CC-49E9-926C-6D1492D2FF52}" srcOrd="2" destOrd="0" presId="urn:microsoft.com/office/officeart/2018/2/layout/IconVerticalSolidList"/>
    <dgm:cxn modelId="{B43A8284-EC28-4D01-BAAB-731180F80F83}" type="presParOf" srcId="{1654A838-66CC-49E9-926C-6D1492D2FF52}" destId="{8332EBD8-D680-43B4-8ABE-B296F1E425D5}" srcOrd="0" destOrd="0" presId="urn:microsoft.com/office/officeart/2018/2/layout/IconVerticalSolidList"/>
    <dgm:cxn modelId="{6810D388-FF50-4C90-986E-0C35C0AA4DA7}" type="presParOf" srcId="{1654A838-66CC-49E9-926C-6D1492D2FF52}" destId="{955DE75F-F7AA-45EB-AEB2-99E780F81C90}" srcOrd="1" destOrd="0" presId="urn:microsoft.com/office/officeart/2018/2/layout/IconVerticalSolidList"/>
    <dgm:cxn modelId="{9C4705DE-8F05-43A5-940D-D648A6F17531}" type="presParOf" srcId="{1654A838-66CC-49E9-926C-6D1492D2FF52}" destId="{4A5B3BEB-2ED5-49C2-B88A-EFE99599EA3C}" srcOrd="2" destOrd="0" presId="urn:microsoft.com/office/officeart/2018/2/layout/IconVerticalSolidList"/>
    <dgm:cxn modelId="{CB672838-674F-4D67-AD25-894F5C5A41DA}" type="presParOf" srcId="{1654A838-66CC-49E9-926C-6D1492D2FF52}" destId="{AE41807C-AF67-47ED-98B8-5615FF1CF4F8}" srcOrd="3" destOrd="0" presId="urn:microsoft.com/office/officeart/2018/2/layout/IconVerticalSolidList"/>
    <dgm:cxn modelId="{473D730C-0436-4C46-811A-E7025F805866}" type="presParOf" srcId="{0A4F1D3D-266D-46FE-951E-04ACED7B1D7B}" destId="{0BCE4285-F395-4017-B371-6673DC6B5E1B}" srcOrd="3" destOrd="0" presId="urn:microsoft.com/office/officeart/2018/2/layout/IconVerticalSolidList"/>
    <dgm:cxn modelId="{FE0F99C1-988E-49A3-A03A-024D302F24B1}" type="presParOf" srcId="{0A4F1D3D-266D-46FE-951E-04ACED7B1D7B}" destId="{1606F9BE-D5BA-4F35-BEFC-3B9C3BAEFA47}" srcOrd="4" destOrd="0" presId="urn:microsoft.com/office/officeart/2018/2/layout/IconVerticalSolidList"/>
    <dgm:cxn modelId="{318D6A0D-D85E-4811-9F3D-F1316A2D2C7B}" type="presParOf" srcId="{1606F9BE-D5BA-4F35-BEFC-3B9C3BAEFA47}" destId="{FB1E5B72-0FE7-43B4-B0DD-8DCDB779BE35}" srcOrd="0" destOrd="0" presId="urn:microsoft.com/office/officeart/2018/2/layout/IconVerticalSolidList"/>
    <dgm:cxn modelId="{03B9C132-5EBF-4A88-9FAE-79E78B19E841}" type="presParOf" srcId="{1606F9BE-D5BA-4F35-BEFC-3B9C3BAEFA47}" destId="{EDF797AA-D1E0-4E16-B971-01EBFC1B9DB8}" srcOrd="1" destOrd="0" presId="urn:microsoft.com/office/officeart/2018/2/layout/IconVerticalSolidList"/>
    <dgm:cxn modelId="{2E476D0D-EABD-42C1-818A-75599AD8BB05}" type="presParOf" srcId="{1606F9BE-D5BA-4F35-BEFC-3B9C3BAEFA47}" destId="{65844649-7584-4E6B-AEAD-370ED364A70A}" srcOrd="2" destOrd="0" presId="urn:microsoft.com/office/officeart/2018/2/layout/IconVerticalSolidList"/>
    <dgm:cxn modelId="{2ECE17A2-2952-4158-BCC7-51505E5DC6EB}" type="presParOf" srcId="{1606F9BE-D5BA-4F35-BEFC-3B9C3BAEFA47}" destId="{60DD7FD5-C661-4C53-A88D-5F5FEBDE00C8}" srcOrd="3" destOrd="0" presId="urn:microsoft.com/office/officeart/2018/2/layout/IconVerticalSolidList"/>
    <dgm:cxn modelId="{0D4464A8-35FE-4797-8BA0-A1C2B59C62EA}" type="presParOf" srcId="{0A4F1D3D-266D-46FE-951E-04ACED7B1D7B}" destId="{90E89F32-46F6-4281-9E0E-16A55F01326E}" srcOrd="5" destOrd="0" presId="urn:microsoft.com/office/officeart/2018/2/layout/IconVerticalSolidList"/>
    <dgm:cxn modelId="{F457E8F9-4BAD-469E-A327-CD63FD4D4E3C}" type="presParOf" srcId="{0A4F1D3D-266D-46FE-951E-04ACED7B1D7B}" destId="{69710CDB-88DE-4175-A797-0D6E35DE9D78}" srcOrd="6" destOrd="0" presId="urn:microsoft.com/office/officeart/2018/2/layout/IconVerticalSolidList"/>
    <dgm:cxn modelId="{9662E6A2-4A19-4B29-A4AF-AF9D3CBB7C28}" type="presParOf" srcId="{69710CDB-88DE-4175-A797-0D6E35DE9D78}" destId="{13D08F90-E0D5-4156-854E-382F37F6C76F}" srcOrd="0" destOrd="0" presId="urn:microsoft.com/office/officeart/2018/2/layout/IconVerticalSolidList"/>
    <dgm:cxn modelId="{C9385BAE-0BD7-481F-8959-858FA6A4C0E0}" type="presParOf" srcId="{69710CDB-88DE-4175-A797-0D6E35DE9D78}" destId="{A41537F8-9F48-416C-A235-10B3D4CB4542}" srcOrd="1" destOrd="0" presId="urn:microsoft.com/office/officeart/2018/2/layout/IconVerticalSolidList"/>
    <dgm:cxn modelId="{36C235FC-7D29-4BA0-B757-C5F4C398F5C7}" type="presParOf" srcId="{69710CDB-88DE-4175-A797-0D6E35DE9D78}" destId="{D228457E-EAFE-46B4-87C7-466B0BB33ED2}" srcOrd="2" destOrd="0" presId="urn:microsoft.com/office/officeart/2018/2/layout/IconVerticalSolidList"/>
    <dgm:cxn modelId="{E5D52273-9BC4-4828-AEB8-970721203BF4}" type="presParOf" srcId="{69710CDB-88DE-4175-A797-0D6E35DE9D78}" destId="{92BA84A8-A32F-4690-821E-A6FEC837B9ED}" srcOrd="3" destOrd="0" presId="urn:microsoft.com/office/officeart/2018/2/layout/IconVerticalSolidList"/>
    <dgm:cxn modelId="{42E015BF-C487-40CF-B929-B7323CCB397C}" type="presParOf" srcId="{0A4F1D3D-266D-46FE-951E-04ACED7B1D7B}" destId="{5B4AA4F8-A231-441B-AA0C-6605A0A367DC}" srcOrd="7" destOrd="0" presId="urn:microsoft.com/office/officeart/2018/2/layout/IconVerticalSolidList"/>
    <dgm:cxn modelId="{6ED93616-B7CA-4D4F-A483-79BABC9A90B3}" type="presParOf" srcId="{0A4F1D3D-266D-46FE-951E-04ACED7B1D7B}" destId="{06332C6C-FAE3-409B-AA71-CD87EC822BED}" srcOrd="8" destOrd="0" presId="urn:microsoft.com/office/officeart/2018/2/layout/IconVerticalSolidList"/>
    <dgm:cxn modelId="{797F1249-0B99-4E2B-B8F1-856BB1F64C81}" type="presParOf" srcId="{06332C6C-FAE3-409B-AA71-CD87EC822BED}" destId="{D87D147D-D4FE-4130-9463-B0A29A1A8F54}" srcOrd="0" destOrd="0" presId="urn:microsoft.com/office/officeart/2018/2/layout/IconVerticalSolidList"/>
    <dgm:cxn modelId="{32D136BD-733B-4F9E-8F92-6D648CC81100}" type="presParOf" srcId="{06332C6C-FAE3-409B-AA71-CD87EC822BED}" destId="{AE646A5C-06B1-4AA9-90DE-817C03F44F5D}" srcOrd="1" destOrd="0" presId="urn:microsoft.com/office/officeart/2018/2/layout/IconVerticalSolidList"/>
    <dgm:cxn modelId="{428EF2F3-88C5-4966-8FDA-CFC0ED893CBA}" type="presParOf" srcId="{06332C6C-FAE3-409B-AA71-CD87EC822BED}" destId="{0810DB8B-B045-43C1-A7FB-CE81A0EB0415}" srcOrd="2" destOrd="0" presId="urn:microsoft.com/office/officeart/2018/2/layout/IconVerticalSolidList"/>
    <dgm:cxn modelId="{A86CA727-9851-44D3-A644-40337C7AF9D9}" type="presParOf" srcId="{06332C6C-FAE3-409B-AA71-CD87EC822BED}" destId="{A42A3013-518E-46A6-B8F8-2405B8735DDF}" srcOrd="3" destOrd="0" presId="urn:microsoft.com/office/officeart/2018/2/layout/IconVerticalSolidList"/>
    <dgm:cxn modelId="{62788657-AF92-4857-9CD0-3BD44F0406B9}" type="presParOf" srcId="{0A4F1D3D-266D-46FE-951E-04ACED7B1D7B}" destId="{A86D9D3F-4AB2-4A58-99F2-18DB6091F076}" srcOrd="9" destOrd="0" presId="urn:microsoft.com/office/officeart/2018/2/layout/IconVerticalSolidList"/>
    <dgm:cxn modelId="{B1E23831-6BA0-4B14-9B56-6C8E19C1DC0C}" type="presParOf" srcId="{0A4F1D3D-266D-46FE-951E-04ACED7B1D7B}" destId="{CC07A40C-B167-44D9-94E4-FAEFBBA0EBF4}" srcOrd="10" destOrd="0" presId="urn:microsoft.com/office/officeart/2018/2/layout/IconVerticalSolidList"/>
    <dgm:cxn modelId="{4E9E422E-D0CC-44EF-9BD6-C00E010C7A6B}" type="presParOf" srcId="{CC07A40C-B167-44D9-94E4-FAEFBBA0EBF4}" destId="{941CFF90-4F49-4ED9-BA1C-0C6BC5BA15AB}" srcOrd="0" destOrd="0" presId="urn:microsoft.com/office/officeart/2018/2/layout/IconVerticalSolidList"/>
    <dgm:cxn modelId="{4EFB1432-6744-4ADD-9CB8-AC193B75111C}" type="presParOf" srcId="{CC07A40C-B167-44D9-94E4-FAEFBBA0EBF4}" destId="{94740553-37E8-499D-9460-8DB6E20FEF4E}" srcOrd="1" destOrd="0" presId="urn:microsoft.com/office/officeart/2018/2/layout/IconVerticalSolidList"/>
    <dgm:cxn modelId="{A1425703-D132-4F72-AFDE-108E043A1E6D}" type="presParOf" srcId="{CC07A40C-B167-44D9-94E4-FAEFBBA0EBF4}" destId="{1B6D084E-6960-47D7-8EA4-D39543426C13}" srcOrd="2" destOrd="0" presId="urn:microsoft.com/office/officeart/2018/2/layout/IconVerticalSolidList"/>
    <dgm:cxn modelId="{EED004AA-2CE4-4FAC-8125-DC1622A14D55}" type="presParOf" srcId="{CC07A40C-B167-44D9-94E4-FAEFBBA0EBF4}" destId="{90947BF9-5EE6-42BC-B27B-E9738D90A441}" srcOrd="3" destOrd="0" presId="urn:microsoft.com/office/officeart/2018/2/layout/IconVerticalSolidList"/>
    <dgm:cxn modelId="{669C72A3-693C-43AC-88BF-60AD8FF8D038}" type="presParOf" srcId="{0A4F1D3D-266D-46FE-951E-04ACED7B1D7B}" destId="{9E4AEF3F-0B0E-4972-8074-9BE006FEAD57}" srcOrd="11" destOrd="0" presId="urn:microsoft.com/office/officeart/2018/2/layout/IconVerticalSolidList"/>
    <dgm:cxn modelId="{DB01AEE7-E331-4234-AE3B-7AF1D6EA734F}" type="presParOf" srcId="{0A4F1D3D-266D-46FE-951E-04ACED7B1D7B}" destId="{3D6CDF43-40A5-4478-ABD1-9BD4E59CB070}" srcOrd="12" destOrd="0" presId="urn:microsoft.com/office/officeart/2018/2/layout/IconVerticalSolidList"/>
    <dgm:cxn modelId="{B6821989-F298-4EA6-89B8-779ABD30A525}" type="presParOf" srcId="{3D6CDF43-40A5-4478-ABD1-9BD4E59CB070}" destId="{37BF14EE-350C-4F59-9D79-4B35F8C2DCB4}" srcOrd="0" destOrd="0" presId="urn:microsoft.com/office/officeart/2018/2/layout/IconVerticalSolidList"/>
    <dgm:cxn modelId="{FA70BC44-01B0-47A8-8CB8-13334B8B4E45}" type="presParOf" srcId="{3D6CDF43-40A5-4478-ABD1-9BD4E59CB070}" destId="{59233F52-01FF-4F04-8B15-21A1072F3AFB}" srcOrd="1" destOrd="0" presId="urn:microsoft.com/office/officeart/2018/2/layout/IconVerticalSolidList"/>
    <dgm:cxn modelId="{A71AF448-AD2A-4066-BD53-87C9E354E56B}" type="presParOf" srcId="{3D6CDF43-40A5-4478-ABD1-9BD4E59CB070}" destId="{E9C3AB14-66E7-4F96-A002-6640D6BA1E19}" srcOrd="2" destOrd="0" presId="urn:microsoft.com/office/officeart/2018/2/layout/IconVerticalSolidList"/>
    <dgm:cxn modelId="{B7403A7D-E288-4B8D-98B8-EFDAD0AD3762}" type="presParOf" srcId="{3D6CDF43-40A5-4478-ABD1-9BD4E59CB070}" destId="{BC0226D9-FA31-4A5E-A64B-BF49DF2B585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D65DD-7FCB-4A4E-A3BF-EED8B01D1CD4}" type="doc">
      <dgm:prSet loTypeId="urn:microsoft.com/office/officeart/2005/8/layout/vList2" loCatId="list" qsTypeId="urn:microsoft.com/office/officeart/2005/8/quickstyle/simple1" qsCatId="simple" csTypeId="urn:microsoft.com/office/officeart/2005/8/colors/accent4_1" csCatId="accent4"/>
      <dgm:spPr/>
      <dgm:t>
        <a:bodyPr/>
        <a:lstStyle/>
        <a:p>
          <a:endParaRPr lang="en-US"/>
        </a:p>
      </dgm:t>
    </dgm:pt>
    <dgm:pt modelId="{C2664D97-0115-42DF-976B-4B3F2D43048B}">
      <dgm:prSet/>
      <dgm:spPr/>
      <dgm:t>
        <a:bodyPr/>
        <a:lstStyle/>
        <a:p>
          <a:r>
            <a:rPr lang="en-US" err="1">
              <a:latin typeface="Consolas"/>
            </a:rPr>
            <a:t>Cardiotocograms</a:t>
          </a:r>
          <a:r>
            <a:rPr lang="en-US">
              <a:latin typeface="Consolas"/>
            </a:rPr>
            <a:t> (CTGs) are a straightforward and inexpensive way for healthcare practitioners to monitor fetal health and take measures to reduce child and mother death.</a:t>
          </a:r>
        </a:p>
      </dgm:t>
    </dgm:pt>
    <dgm:pt modelId="{F84F0C0B-BBE3-46C4-9834-D027444BCA36}" type="parTrans" cxnId="{A3781184-0AC1-4DFD-8562-282D8E03F155}">
      <dgm:prSet/>
      <dgm:spPr/>
      <dgm:t>
        <a:bodyPr/>
        <a:lstStyle/>
        <a:p>
          <a:endParaRPr lang="en-US"/>
        </a:p>
      </dgm:t>
    </dgm:pt>
    <dgm:pt modelId="{0D8DDA42-66DD-47C2-B575-534A5F20635E}" type="sibTrans" cxnId="{A3781184-0AC1-4DFD-8562-282D8E03F155}">
      <dgm:prSet/>
      <dgm:spPr/>
      <dgm:t>
        <a:bodyPr/>
        <a:lstStyle/>
        <a:p>
          <a:endParaRPr lang="en-US"/>
        </a:p>
      </dgm:t>
    </dgm:pt>
    <dgm:pt modelId="{91F11164-52F9-40F6-99C4-839BFA9EAFF0}">
      <dgm:prSet/>
      <dgm:spPr/>
      <dgm:t>
        <a:bodyPr/>
        <a:lstStyle/>
        <a:p>
          <a:r>
            <a:rPr lang="en-US">
              <a:latin typeface="Consolas"/>
            </a:rPr>
            <a:t>The machine sends ultrasound pulses and reads the response, providing information on the fetal heart rate (FHR), fetal movements, so on.</a:t>
          </a:r>
        </a:p>
      </dgm:t>
    </dgm:pt>
    <dgm:pt modelId="{9161E52A-E8B9-4A86-ABEF-A54C792AA3B9}" type="parTrans" cxnId="{CCDAC76B-7356-4455-A563-7DB17BD706D5}">
      <dgm:prSet/>
      <dgm:spPr/>
      <dgm:t>
        <a:bodyPr/>
        <a:lstStyle/>
        <a:p>
          <a:endParaRPr lang="en-US"/>
        </a:p>
      </dgm:t>
    </dgm:pt>
    <dgm:pt modelId="{3634F4E5-F3E6-45D7-BF53-7BED05417E8C}" type="sibTrans" cxnId="{CCDAC76B-7356-4455-A563-7DB17BD706D5}">
      <dgm:prSet/>
      <dgm:spPr/>
      <dgm:t>
        <a:bodyPr/>
        <a:lstStyle/>
        <a:p>
          <a:endParaRPr lang="en-US"/>
        </a:p>
      </dgm:t>
    </dgm:pt>
    <dgm:pt modelId="{8050BEF2-2D96-476E-B9B1-D8DCA5191AB5}" type="pres">
      <dgm:prSet presAssocID="{D78D65DD-7FCB-4A4E-A3BF-EED8B01D1CD4}" presName="linear" presStyleCnt="0">
        <dgm:presLayoutVars>
          <dgm:animLvl val="lvl"/>
          <dgm:resizeHandles val="exact"/>
        </dgm:presLayoutVars>
      </dgm:prSet>
      <dgm:spPr/>
    </dgm:pt>
    <dgm:pt modelId="{1E888539-4AC2-4BFD-9707-3D595D6265D8}" type="pres">
      <dgm:prSet presAssocID="{C2664D97-0115-42DF-976B-4B3F2D43048B}" presName="parentText" presStyleLbl="node1" presStyleIdx="0" presStyleCnt="2">
        <dgm:presLayoutVars>
          <dgm:chMax val="0"/>
          <dgm:bulletEnabled val="1"/>
        </dgm:presLayoutVars>
      </dgm:prSet>
      <dgm:spPr/>
    </dgm:pt>
    <dgm:pt modelId="{52959CED-35B8-472D-89E6-963538A63F87}" type="pres">
      <dgm:prSet presAssocID="{0D8DDA42-66DD-47C2-B575-534A5F20635E}" presName="spacer" presStyleCnt="0"/>
      <dgm:spPr/>
    </dgm:pt>
    <dgm:pt modelId="{B20E8FCB-F006-4F19-BAEE-998CCE45313E}" type="pres">
      <dgm:prSet presAssocID="{91F11164-52F9-40F6-99C4-839BFA9EAFF0}" presName="parentText" presStyleLbl="node1" presStyleIdx="1" presStyleCnt="2">
        <dgm:presLayoutVars>
          <dgm:chMax val="0"/>
          <dgm:bulletEnabled val="1"/>
        </dgm:presLayoutVars>
      </dgm:prSet>
      <dgm:spPr/>
    </dgm:pt>
  </dgm:ptLst>
  <dgm:cxnLst>
    <dgm:cxn modelId="{9438650C-44C1-44D1-95CF-F70CA9AE7D9B}" type="presOf" srcId="{91F11164-52F9-40F6-99C4-839BFA9EAFF0}" destId="{B20E8FCB-F006-4F19-BAEE-998CCE45313E}" srcOrd="0" destOrd="0" presId="urn:microsoft.com/office/officeart/2005/8/layout/vList2"/>
    <dgm:cxn modelId="{34B4015C-AAC5-4229-B45B-76E0BE6AB3E8}" type="presOf" srcId="{C2664D97-0115-42DF-976B-4B3F2D43048B}" destId="{1E888539-4AC2-4BFD-9707-3D595D6265D8}" srcOrd="0" destOrd="0" presId="urn:microsoft.com/office/officeart/2005/8/layout/vList2"/>
    <dgm:cxn modelId="{E105706B-951F-4016-B7A1-12CF79324EB3}" type="presOf" srcId="{D78D65DD-7FCB-4A4E-A3BF-EED8B01D1CD4}" destId="{8050BEF2-2D96-476E-B9B1-D8DCA5191AB5}" srcOrd="0" destOrd="0" presId="urn:microsoft.com/office/officeart/2005/8/layout/vList2"/>
    <dgm:cxn modelId="{CCDAC76B-7356-4455-A563-7DB17BD706D5}" srcId="{D78D65DD-7FCB-4A4E-A3BF-EED8B01D1CD4}" destId="{91F11164-52F9-40F6-99C4-839BFA9EAFF0}" srcOrd="1" destOrd="0" parTransId="{9161E52A-E8B9-4A86-ABEF-A54C792AA3B9}" sibTransId="{3634F4E5-F3E6-45D7-BF53-7BED05417E8C}"/>
    <dgm:cxn modelId="{A3781184-0AC1-4DFD-8562-282D8E03F155}" srcId="{D78D65DD-7FCB-4A4E-A3BF-EED8B01D1CD4}" destId="{C2664D97-0115-42DF-976B-4B3F2D43048B}" srcOrd="0" destOrd="0" parTransId="{F84F0C0B-BBE3-46C4-9834-D027444BCA36}" sibTransId="{0D8DDA42-66DD-47C2-B575-534A5F20635E}"/>
    <dgm:cxn modelId="{9AB563D1-030C-4474-B115-5651C13F020C}" type="presParOf" srcId="{8050BEF2-2D96-476E-B9B1-D8DCA5191AB5}" destId="{1E888539-4AC2-4BFD-9707-3D595D6265D8}" srcOrd="0" destOrd="0" presId="urn:microsoft.com/office/officeart/2005/8/layout/vList2"/>
    <dgm:cxn modelId="{32AE4439-C5A8-469A-AAAB-446910EC5E0C}" type="presParOf" srcId="{8050BEF2-2D96-476E-B9B1-D8DCA5191AB5}" destId="{52959CED-35B8-472D-89E6-963538A63F87}" srcOrd="1" destOrd="0" presId="urn:microsoft.com/office/officeart/2005/8/layout/vList2"/>
    <dgm:cxn modelId="{417B3C8E-54A0-403D-B035-89B3C4D1AE74}" type="presParOf" srcId="{8050BEF2-2D96-476E-B9B1-D8DCA5191AB5}" destId="{B20E8FCB-F006-4F19-BAEE-998CCE45313E}"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69C23B-FD24-4085-90E8-B380A985DBA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1642B7C-C78E-41F1-8B63-5D79FFA8E002}">
      <dgm:prSet/>
      <dgm:spPr/>
      <dgm:t>
        <a:bodyPr/>
        <a:lstStyle/>
        <a:p>
          <a:r>
            <a:rPr lang="en-US">
              <a:latin typeface="Consolas"/>
            </a:rPr>
            <a:t>1. From the pathological records, the features of fetal movements, uterine contractions, and the interval range of heart rate values strongly correlated with deceleration rates in higher proportions.</a:t>
          </a:r>
        </a:p>
      </dgm:t>
    </dgm:pt>
    <dgm:pt modelId="{D830EA55-D1CC-45C5-B917-E326E62B97ED}" type="parTrans" cxnId="{FB6B2BAE-839F-4C3C-8FBC-6A46B9808DF2}">
      <dgm:prSet/>
      <dgm:spPr/>
      <dgm:t>
        <a:bodyPr/>
        <a:lstStyle/>
        <a:p>
          <a:endParaRPr lang="en-US"/>
        </a:p>
      </dgm:t>
    </dgm:pt>
    <dgm:pt modelId="{388FA8BA-ECDC-4E1C-8A74-57533E635BEC}" type="sibTrans" cxnId="{FB6B2BAE-839F-4C3C-8FBC-6A46B9808DF2}">
      <dgm:prSet/>
      <dgm:spPr/>
      <dgm:t>
        <a:bodyPr/>
        <a:lstStyle/>
        <a:p>
          <a:endParaRPr lang="en-US"/>
        </a:p>
      </dgm:t>
    </dgm:pt>
    <dgm:pt modelId="{A9EAD4D4-1063-4F12-9E55-9574CDBAC66C}">
      <dgm:prSet/>
      <dgm:spPr/>
      <dgm:t>
        <a:bodyPr/>
        <a:lstStyle/>
        <a:p>
          <a:r>
            <a:rPr lang="en-US">
              <a:latin typeface="Consolas"/>
            </a:rPr>
            <a:t>2. Among the suspect and normal records, the plots representing the increased accelerations but not deceleration. Therefore, both pathological and suspect records achieving more decelerations.</a:t>
          </a:r>
        </a:p>
      </dgm:t>
    </dgm:pt>
    <dgm:pt modelId="{49401B25-B20B-4AFB-A07E-0DD8FC476591}" type="parTrans" cxnId="{CB40CC43-FEF5-492B-9EB7-B62970F76F6A}">
      <dgm:prSet/>
      <dgm:spPr/>
      <dgm:t>
        <a:bodyPr/>
        <a:lstStyle/>
        <a:p>
          <a:endParaRPr lang="en-US"/>
        </a:p>
      </dgm:t>
    </dgm:pt>
    <dgm:pt modelId="{BBD9A8BB-644B-4F8D-900C-6A65AD431B1E}" type="sibTrans" cxnId="{CB40CC43-FEF5-492B-9EB7-B62970F76F6A}">
      <dgm:prSet/>
      <dgm:spPr/>
      <dgm:t>
        <a:bodyPr/>
        <a:lstStyle/>
        <a:p>
          <a:endParaRPr lang="en-US"/>
        </a:p>
      </dgm:t>
    </dgm:pt>
    <dgm:pt modelId="{3C8BA678-9A61-4F89-BAB1-DCCBE6DA9AE7}">
      <dgm:prSet/>
      <dgm:spPr/>
      <dgm:t>
        <a:bodyPr/>
        <a:lstStyle/>
        <a:p>
          <a:r>
            <a:rPr lang="en-US">
              <a:latin typeface="Consolas"/>
            </a:rPr>
            <a:t>3. Pathological records have higher values of percentage of time with long term variability and abnormal short-term variability.</a:t>
          </a:r>
        </a:p>
      </dgm:t>
    </dgm:pt>
    <dgm:pt modelId="{D02ABA14-8BEF-407D-AE46-1A76F1EE7167}" type="parTrans" cxnId="{0AA0819F-9EF2-4AF0-80C7-4BE282C61429}">
      <dgm:prSet/>
      <dgm:spPr/>
      <dgm:t>
        <a:bodyPr/>
        <a:lstStyle/>
        <a:p>
          <a:endParaRPr lang="en-US"/>
        </a:p>
      </dgm:t>
    </dgm:pt>
    <dgm:pt modelId="{CBCE205E-1E41-415C-B901-301D510F1022}" type="sibTrans" cxnId="{0AA0819F-9EF2-4AF0-80C7-4BE282C61429}">
      <dgm:prSet/>
      <dgm:spPr/>
      <dgm:t>
        <a:bodyPr/>
        <a:lstStyle/>
        <a:p>
          <a:endParaRPr lang="en-US"/>
        </a:p>
      </dgm:t>
    </dgm:pt>
    <dgm:pt modelId="{2F5352CE-415E-4B95-A495-58F7CDC0FBE6}">
      <dgm:prSet/>
      <dgm:spPr/>
      <dgm:t>
        <a:bodyPr/>
        <a:lstStyle/>
        <a:p>
          <a:r>
            <a:rPr lang="en-US">
              <a:latin typeface="Consolas"/>
            </a:rPr>
            <a:t>4. Pathological records have lower metrics for mode, median, and mean for cardiotocography exams among their graph tendencies, while normal records have higher values for these metrics. This correlates with their cardiotocography graphs.</a:t>
          </a:r>
        </a:p>
      </dgm:t>
    </dgm:pt>
    <dgm:pt modelId="{014A3DCC-7DB6-480D-95BE-566AC19861FB}" type="parTrans" cxnId="{29DDD931-4895-49EB-ABE3-60F4F242C7AE}">
      <dgm:prSet/>
      <dgm:spPr/>
      <dgm:t>
        <a:bodyPr/>
        <a:lstStyle/>
        <a:p>
          <a:endParaRPr lang="en-US"/>
        </a:p>
      </dgm:t>
    </dgm:pt>
    <dgm:pt modelId="{D464867D-7EC9-4963-A290-0FAF9C2FAF81}" type="sibTrans" cxnId="{29DDD931-4895-49EB-ABE3-60F4F242C7AE}">
      <dgm:prSet/>
      <dgm:spPr/>
      <dgm:t>
        <a:bodyPr/>
        <a:lstStyle/>
        <a:p>
          <a:endParaRPr lang="en-US"/>
        </a:p>
      </dgm:t>
    </dgm:pt>
    <dgm:pt modelId="{43315E8E-6369-421E-9207-EE7E9D7825F3}">
      <dgm:prSet/>
      <dgm:spPr/>
      <dgm:t>
        <a:bodyPr/>
        <a:lstStyle/>
        <a:p>
          <a:r>
            <a:rPr lang="en-US">
              <a:latin typeface="Consolas"/>
            </a:rPr>
            <a:t>5. There were a lot of outliers, therefore we decided to remove the outliers as they represent a measure of error.</a:t>
          </a:r>
        </a:p>
      </dgm:t>
    </dgm:pt>
    <dgm:pt modelId="{216C2020-FA9E-4E5F-B387-C02349BE26D3}" type="parTrans" cxnId="{B50BAED4-F203-4F7F-82D7-ED1A606ABA7C}">
      <dgm:prSet/>
      <dgm:spPr/>
      <dgm:t>
        <a:bodyPr/>
        <a:lstStyle/>
        <a:p>
          <a:endParaRPr lang="en-US"/>
        </a:p>
      </dgm:t>
    </dgm:pt>
    <dgm:pt modelId="{3B05D8C7-E6E7-4B27-88D5-5A83DCFF63AE}" type="sibTrans" cxnId="{B50BAED4-F203-4F7F-82D7-ED1A606ABA7C}">
      <dgm:prSet/>
      <dgm:spPr/>
      <dgm:t>
        <a:bodyPr/>
        <a:lstStyle/>
        <a:p>
          <a:endParaRPr lang="en-US"/>
        </a:p>
      </dgm:t>
    </dgm:pt>
    <dgm:pt modelId="{7A507D8B-C225-4BF2-A6C8-6FC754C06C43}">
      <dgm:prSet/>
      <dgm:spPr/>
      <dgm:t>
        <a:bodyPr/>
        <a:lstStyle/>
        <a:p>
          <a:r>
            <a:rPr lang="en-US">
              <a:latin typeface="Consolas"/>
            </a:rPr>
            <a:t>6. No categorical features, all are numerical.</a:t>
          </a:r>
        </a:p>
      </dgm:t>
    </dgm:pt>
    <dgm:pt modelId="{86F71ED5-A3CB-48E6-BA28-05BE70AEC7E8}" type="parTrans" cxnId="{B17DD2AA-B5F3-43D1-9DD9-B48E64AB7B8F}">
      <dgm:prSet/>
      <dgm:spPr/>
      <dgm:t>
        <a:bodyPr/>
        <a:lstStyle/>
        <a:p>
          <a:endParaRPr lang="en-US"/>
        </a:p>
      </dgm:t>
    </dgm:pt>
    <dgm:pt modelId="{6D305B6A-B64C-4E38-A444-E97E2518C580}" type="sibTrans" cxnId="{B17DD2AA-B5F3-43D1-9DD9-B48E64AB7B8F}">
      <dgm:prSet/>
      <dgm:spPr/>
      <dgm:t>
        <a:bodyPr/>
        <a:lstStyle/>
        <a:p>
          <a:endParaRPr lang="en-US"/>
        </a:p>
      </dgm:t>
    </dgm:pt>
    <dgm:pt modelId="{2CF745E0-5A6D-4CE5-81B5-CF79A2DE590E}">
      <dgm:prSet/>
      <dgm:spPr/>
      <dgm:t>
        <a:bodyPr/>
        <a:lstStyle/>
        <a:p>
          <a:pPr rtl="0"/>
          <a:r>
            <a:rPr lang="en-US">
              <a:latin typeface="Consolas"/>
            </a:rPr>
            <a:t>7. All other features other than '</a:t>
          </a:r>
          <a:r>
            <a:rPr lang="en-US" err="1">
              <a:latin typeface="Consolas"/>
            </a:rPr>
            <a:t>fetal_health</a:t>
          </a:r>
          <a:r>
            <a:rPr lang="en-US">
              <a:latin typeface="Consolas"/>
            </a:rPr>
            <a:t>' are going to be our predictors and no feature is imputed.</a:t>
          </a:r>
        </a:p>
      </dgm:t>
    </dgm:pt>
    <dgm:pt modelId="{034B18E1-227E-466C-86A0-CAD245D43CD2}" type="parTrans" cxnId="{F18EB98F-C5CB-4DC3-9C67-2B324403A548}">
      <dgm:prSet/>
      <dgm:spPr/>
      <dgm:t>
        <a:bodyPr/>
        <a:lstStyle/>
        <a:p>
          <a:endParaRPr lang="en-US"/>
        </a:p>
      </dgm:t>
    </dgm:pt>
    <dgm:pt modelId="{016BE6F6-0CF2-4CAE-8DED-1D460E3C765F}" type="sibTrans" cxnId="{F18EB98F-C5CB-4DC3-9C67-2B324403A548}">
      <dgm:prSet/>
      <dgm:spPr/>
      <dgm:t>
        <a:bodyPr/>
        <a:lstStyle/>
        <a:p>
          <a:endParaRPr lang="en-US"/>
        </a:p>
      </dgm:t>
    </dgm:pt>
    <dgm:pt modelId="{66ABE0B6-9FF3-449F-B1D2-4C5AFFEE7CA9}" type="pres">
      <dgm:prSet presAssocID="{F769C23B-FD24-4085-90E8-B380A985DBA0}" presName="diagram" presStyleCnt="0">
        <dgm:presLayoutVars>
          <dgm:dir/>
          <dgm:resizeHandles val="exact"/>
        </dgm:presLayoutVars>
      </dgm:prSet>
      <dgm:spPr/>
    </dgm:pt>
    <dgm:pt modelId="{AD93A2CE-2344-4E61-813F-FA2F2B425630}" type="pres">
      <dgm:prSet presAssocID="{B1642B7C-C78E-41F1-8B63-5D79FFA8E002}" presName="node" presStyleLbl="node1" presStyleIdx="0" presStyleCnt="7">
        <dgm:presLayoutVars>
          <dgm:bulletEnabled val="1"/>
        </dgm:presLayoutVars>
      </dgm:prSet>
      <dgm:spPr/>
    </dgm:pt>
    <dgm:pt modelId="{3CA9248A-FDB6-4C79-B38F-CE4078DDC76D}" type="pres">
      <dgm:prSet presAssocID="{388FA8BA-ECDC-4E1C-8A74-57533E635BEC}" presName="sibTrans" presStyleCnt="0"/>
      <dgm:spPr/>
    </dgm:pt>
    <dgm:pt modelId="{EA59FFB5-9E7A-4DED-A5A9-AC4119343D71}" type="pres">
      <dgm:prSet presAssocID="{A9EAD4D4-1063-4F12-9E55-9574CDBAC66C}" presName="node" presStyleLbl="node1" presStyleIdx="1" presStyleCnt="7">
        <dgm:presLayoutVars>
          <dgm:bulletEnabled val="1"/>
        </dgm:presLayoutVars>
      </dgm:prSet>
      <dgm:spPr/>
    </dgm:pt>
    <dgm:pt modelId="{24143B22-9B67-424B-9D04-FC3698BD313F}" type="pres">
      <dgm:prSet presAssocID="{BBD9A8BB-644B-4F8D-900C-6A65AD431B1E}" presName="sibTrans" presStyleCnt="0"/>
      <dgm:spPr/>
    </dgm:pt>
    <dgm:pt modelId="{5BFDB95C-FEFF-479E-BFDF-130C603B7C63}" type="pres">
      <dgm:prSet presAssocID="{3C8BA678-9A61-4F89-BAB1-DCCBE6DA9AE7}" presName="node" presStyleLbl="node1" presStyleIdx="2" presStyleCnt="7">
        <dgm:presLayoutVars>
          <dgm:bulletEnabled val="1"/>
        </dgm:presLayoutVars>
      </dgm:prSet>
      <dgm:spPr/>
    </dgm:pt>
    <dgm:pt modelId="{EF5CF6E6-87BB-4B11-A494-8B9DE7D4A9D4}" type="pres">
      <dgm:prSet presAssocID="{CBCE205E-1E41-415C-B901-301D510F1022}" presName="sibTrans" presStyleCnt="0"/>
      <dgm:spPr/>
    </dgm:pt>
    <dgm:pt modelId="{ADAB8BCC-182D-4DDB-AE94-87132555AF55}" type="pres">
      <dgm:prSet presAssocID="{2F5352CE-415E-4B95-A495-58F7CDC0FBE6}" presName="node" presStyleLbl="node1" presStyleIdx="3" presStyleCnt="7">
        <dgm:presLayoutVars>
          <dgm:bulletEnabled val="1"/>
        </dgm:presLayoutVars>
      </dgm:prSet>
      <dgm:spPr/>
    </dgm:pt>
    <dgm:pt modelId="{2A8A65B1-46F2-4552-A4F8-D0B11837190A}" type="pres">
      <dgm:prSet presAssocID="{D464867D-7EC9-4963-A290-0FAF9C2FAF81}" presName="sibTrans" presStyleCnt="0"/>
      <dgm:spPr/>
    </dgm:pt>
    <dgm:pt modelId="{EF7F9AA4-1909-4D3B-89CB-9118CBB603D1}" type="pres">
      <dgm:prSet presAssocID="{43315E8E-6369-421E-9207-EE7E9D7825F3}" presName="node" presStyleLbl="node1" presStyleIdx="4" presStyleCnt="7">
        <dgm:presLayoutVars>
          <dgm:bulletEnabled val="1"/>
        </dgm:presLayoutVars>
      </dgm:prSet>
      <dgm:spPr/>
    </dgm:pt>
    <dgm:pt modelId="{D3C1FBCE-4E6E-40F8-ABB5-C4313F64D827}" type="pres">
      <dgm:prSet presAssocID="{3B05D8C7-E6E7-4B27-88D5-5A83DCFF63AE}" presName="sibTrans" presStyleCnt="0"/>
      <dgm:spPr/>
    </dgm:pt>
    <dgm:pt modelId="{C092FFDA-19BA-4553-8A7D-51157CF343EA}" type="pres">
      <dgm:prSet presAssocID="{7A507D8B-C225-4BF2-A6C8-6FC754C06C43}" presName="node" presStyleLbl="node1" presStyleIdx="5" presStyleCnt="7">
        <dgm:presLayoutVars>
          <dgm:bulletEnabled val="1"/>
        </dgm:presLayoutVars>
      </dgm:prSet>
      <dgm:spPr/>
    </dgm:pt>
    <dgm:pt modelId="{B272D15A-FA8F-4883-A045-6E07877EB471}" type="pres">
      <dgm:prSet presAssocID="{6D305B6A-B64C-4E38-A444-E97E2518C580}" presName="sibTrans" presStyleCnt="0"/>
      <dgm:spPr/>
    </dgm:pt>
    <dgm:pt modelId="{B1220176-F1F6-41C6-B523-C00D523FF692}" type="pres">
      <dgm:prSet presAssocID="{2CF745E0-5A6D-4CE5-81B5-CF79A2DE590E}" presName="node" presStyleLbl="node1" presStyleIdx="6" presStyleCnt="7">
        <dgm:presLayoutVars>
          <dgm:bulletEnabled val="1"/>
        </dgm:presLayoutVars>
      </dgm:prSet>
      <dgm:spPr/>
    </dgm:pt>
  </dgm:ptLst>
  <dgm:cxnLst>
    <dgm:cxn modelId="{C8A6152D-A034-4D77-97BA-AF6A3641E96B}" type="presOf" srcId="{A9EAD4D4-1063-4F12-9E55-9574CDBAC66C}" destId="{EA59FFB5-9E7A-4DED-A5A9-AC4119343D71}" srcOrd="0" destOrd="0" presId="urn:microsoft.com/office/officeart/2005/8/layout/default"/>
    <dgm:cxn modelId="{29DDD931-4895-49EB-ABE3-60F4F242C7AE}" srcId="{F769C23B-FD24-4085-90E8-B380A985DBA0}" destId="{2F5352CE-415E-4B95-A495-58F7CDC0FBE6}" srcOrd="3" destOrd="0" parTransId="{014A3DCC-7DB6-480D-95BE-566AC19861FB}" sibTransId="{D464867D-7EC9-4963-A290-0FAF9C2FAF81}"/>
    <dgm:cxn modelId="{CB40CC43-FEF5-492B-9EB7-B62970F76F6A}" srcId="{F769C23B-FD24-4085-90E8-B380A985DBA0}" destId="{A9EAD4D4-1063-4F12-9E55-9574CDBAC66C}" srcOrd="1" destOrd="0" parTransId="{49401B25-B20B-4AFB-A07E-0DD8FC476591}" sibTransId="{BBD9A8BB-644B-4F8D-900C-6A65AD431B1E}"/>
    <dgm:cxn modelId="{1E7B8B6F-C420-4BD8-B785-119E1E435E69}" type="presOf" srcId="{3C8BA678-9A61-4F89-BAB1-DCCBE6DA9AE7}" destId="{5BFDB95C-FEFF-479E-BFDF-130C603B7C63}" srcOrd="0" destOrd="0" presId="urn:microsoft.com/office/officeart/2005/8/layout/default"/>
    <dgm:cxn modelId="{B2F3A571-D4DA-4141-A6E4-7211EDB76FED}" type="presOf" srcId="{2F5352CE-415E-4B95-A495-58F7CDC0FBE6}" destId="{ADAB8BCC-182D-4DDB-AE94-87132555AF55}" srcOrd="0" destOrd="0" presId="urn:microsoft.com/office/officeart/2005/8/layout/default"/>
    <dgm:cxn modelId="{20CC3889-5483-469C-AD4D-FD33591D08D4}" type="presOf" srcId="{7A507D8B-C225-4BF2-A6C8-6FC754C06C43}" destId="{C092FFDA-19BA-4553-8A7D-51157CF343EA}" srcOrd="0" destOrd="0" presId="urn:microsoft.com/office/officeart/2005/8/layout/default"/>
    <dgm:cxn modelId="{F18EB98F-C5CB-4DC3-9C67-2B324403A548}" srcId="{F769C23B-FD24-4085-90E8-B380A985DBA0}" destId="{2CF745E0-5A6D-4CE5-81B5-CF79A2DE590E}" srcOrd="6" destOrd="0" parTransId="{034B18E1-227E-466C-86A0-CAD245D43CD2}" sibTransId="{016BE6F6-0CF2-4CAE-8DED-1D460E3C765F}"/>
    <dgm:cxn modelId="{CEFF0293-E50D-4D69-A2C2-645E5D632758}" type="presOf" srcId="{43315E8E-6369-421E-9207-EE7E9D7825F3}" destId="{EF7F9AA4-1909-4D3B-89CB-9118CBB603D1}" srcOrd="0" destOrd="0" presId="urn:microsoft.com/office/officeart/2005/8/layout/default"/>
    <dgm:cxn modelId="{0AA0819F-9EF2-4AF0-80C7-4BE282C61429}" srcId="{F769C23B-FD24-4085-90E8-B380A985DBA0}" destId="{3C8BA678-9A61-4F89-BAB1-DCCBE6DA9AE7}" srcOrd="2" destOrd="0" parTransId="{D02ABA14-8BEF-407D-AE46-1A76F1EE7167}" sibTransId="{CBCE205E-1E41-415C-B901-301D510F1022}"/>
    <dgm:cxn modelId="{B17DD2AA-B5F3-43D1-9DD9-B48E64AB7B8F}" srcId="{F769C23B-FD24-4085-90E8-B380A985DBA0}" destId="{7A507D8B-C225-4BF2-A6C8-6FC754C06C43}" srcOrd="5" destOrd="0" parTransId="{86F71ED5-A3CB-48E6-BA28-05BE70AEC7E8}" sibTransId="{6D305B6A-B64C-4E38-A444-E97E2518C580}"/>
    <dgm:cxn modelId="{FB6B2BAE-839F-4C3C-8FBC-6A46B9808DF2}" srcId="{F769C23B-FD24-4085-90E8-B380A985DBA0}" destId="{B1642B7C-C78E-41F1-8B63-5D79FFA8E002}" srcOrd="0" destOrd="0" parTransId="{D830EA55-D1CC-45C5-B917-E326E62B97ED}" sibTransId="{388FA8BA-ECDC-4E1C-8A74-57533E635BEC}"/>
    <dgm:cxn modelId="{EB5DA7BD-7871-43A4-B790-45E429DD537B}" type="presOf" srcId="{2CF745E0-5A6D-4CE5-81B5-CF79A2DE590E}" destId="{B1220176-F1F6-41C6-B523-C00D523FF692}" srcOrd="0" destOrd="0" presId="urn:microsoft.com/office/officeart/2005/8/layout/default"/>
    <dgm:cxn modelId="{6560FDBF-BAFC-4F3C-A7F3-B480235B5766}" type="presOf" srcId="{B1642B7C-C78E-41F1-8B63-5D79FFA8E002}" destId="{AD93A2CE-2344-4E61-813F-FA2F2B425630}" srcOrd="0" destOrd="0" presId="urn:microsoft.com/office/officeart/2005/8/layout/default"/>
    <dgm:cxn modelId="{B50BAED4-F203-4F7F-82D7-ED1A606ABA7C}" srcId="{F769C23B-FD24-4085-90E8-B380A985DBA0}" destId="{43315E8E-6369-421E-9207-EE7E9D7825F3}" srcOrd="4" destOrd="0" parTransId="{216C2020-FA9E-4E5F-B387-C02349BE26D3}" sibTransId="{3B05D8C7-E6E7-4B27-88D5-5A83DCFF63AE}"/>
    <dgm:cxn modelId="{52775BF0-0F75-4721-B639-5596DCCE1CE2}" type="presOf" srcId="{F769C23B-FD24-4085-90E8-B380A985DBA0}" destId="{66ABE0B6-9FF3-449F-B1D2-4C5AFFEE7CA9}" srcOrd="0" destOrd="0" presId="urn:microsoft.com/office/officeart/2005/8/layout/default"/>
    <dgm:cxn modelId="{8F8DE67D-642A-4491-9DA3-32FBBC207852}" type="presParOf" srcId="{66ABE0B6-9FF3-449F-B1D2-4C5AFFEE7CA9}" destId="{AD93A2CE-2344-4E61-813F-FA2F2B425630}" srcOrd="0" destOrd="0" presId="urn:microsoft.com/office/officeart/2005/8/layout/default"/>
    <dgm:cxn modelId="{29AC78EB-4ED2-4D2B-A75C-2A69E18FBAF7}" type="presParOf" srcId="{66ABE0B6-9FF3-449F-B1D2-4C5AFFEE7CA9}" destId="{3CA9248A-FDB6-4C79-B38F-CE4078DDC76D}" srcOrd="1" destOrd="0" presId="urn:microsoft.com/office/officeart/2005/8/layout/default"/>
    <dgm:cxn modelId="{C451D22F-4767-4018-9C15-4DF938368CC9}" type="presParOf" srcId="{66ABE0B6-9FF3-449F-B1D2-4C5AFFEE7CA9}" destId="{EA59FFB5-9E7A-4DED-A5A9-AC4119343D71}" srcOrd="2" destOrd="0" presId="urn:microsoft.com/office/officeart/2005/8/layout/default"/>
    <dgm:cxn modelId="{32297BA1-1116-49F1-B0BF-08DB842D0A52}" type="presParOf" srcId="{66ABE0B6-9FF3-449F-B1D2-4C5AFFEE7CA9}" destId="{24143B22-9B67-424B-9D04-FC3698BD313F}" srcOrd="3" destOrd="0" presId="urn:microsoft.com/office/officeart/2005/8/layout/default"/>
    <dgm:cxn modelId="{DAB310F6-AB73-4E97-B972-683B0B4B2DA3}" type="presParOf" srcId="{66ABE0B6-9FF3-449F-B1D2-4C5AFFEE7CA9}" destId="{5BFDB95C-FEFF-479E-BFDF-130C603B7C63}" srcOrd="4" destOrd="0" presId="urn:microsoft.com/office/officeart/2005/8/layout/default"/>
    <dgm:cxn modelId="{50BA1FD4-2ECE-4230-A784-DC188F581DC8}" type="presParOf" srcId="{66ABE0B6-9FF3-449F-B1D2-4C5AFFEE7CA9}" destId="{EF5CF6E6-87BB-4B11-A494-8B9DE7D4A9D4}" srcOrd="5" destOrd="0" presId="urn:microsoft.com/office/officeart/2005/8/layout/default"/>
    <dgm:cxn modelId="{A1209D03-2F6B-427A-8A9C-B139F86CB504}" type="presParOf" srcId="{66ABE0B6-9FF3-449F-B1D2-4C5AFFEE7CA9}" destId="{ADAB8BCC-182D-4DDB-AE94-87132555AF55}" srcOrd="6" destOrd="0" presId="urn:microsoft.com/office/officeart/2005/8/layout/default"/>
    <dgm:cxn modelId="{A23013ED-FC50-44BF-890A-0B09D121E7D5}" type="presParOf" srcId="{66ABE0B6-9FF3-449F-B1D2-4C5AFFEE7CA9}" destId="{2A8A65B1-46F2-4552-A4F8-D0B11837190A}" srcOrd="7" destOrd="0" presId="urn:microsoft.com/office/officeart/2005/8/layout/default"/>
    <dgm:cxn modelId="{54BC973F-7D56-41ED-85A9-B9F1DEB2DB84}" type="presParOf" srcId="{66ABE0B6-9FF3-449F-B1D2-4C5AFFEE7CA9}" destId="{EF7F9AA4-1909-4D3B-89CB-9118CBB603D1}" srcOrd="8" destOrd="0" presId="urn:microsoft.com/office/officeart/2005/8/layout/default"/>
    <dgm:cxn modelId="{024E96EF-35E0-4F2C-95DB-FD09E76F0224}" type="presParOf" srcId="{66ABE0B6-9FF3-449F-B1D2-4C5AFFEE7CA9}" destId="{D3C1FBCE-4E6E-40F8-ABB5-C4313F64D827}" srcOrd="9" destOrd="0" presId="urn:microsoft.com/office/officeart/2005/8/layout/default"/>
    <dgm:cxn modelId="{0E303B58-677F-4C68-9024-FCF20B312A54}" type="presParOf" srcId="{66ABE0B6-9FF3-449F-B1D2-4C5AFFEE7CA9}" destId="{C092FFDA-19BA-4553-8A7D-51157CF343EA}" srcOrd="10" destOrd="0" presId="urn:microsoft.com/office/officeart/2005/8/layout/default"/>
    <dgm:cxn modelId="{B862552D-5653-487B-B680-ABA1239F0F97}" type="presParOf" srcId="{66ABE0B6-9FF3-449F-B1D2-4C5AFFEE7CA9}" destId="{B272D15A-FA8F-4883-A045-6E07877EB471}" srcOrd="11" destOrd="0" presId="urn:microsoft.com/office/officeart/2005/8/layout/default"/>
    <dgm:cxn modelId="{7B659D05-1C2C-459C-A4A1-619D32C7CF55}" type="presParOf" srcId="{66ABE0B6-9FF3-449F-B1D2-4C5AFFEE7CA9}" destId="{B1220176-F1F6-41C6-B523-C00D523FF692}"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248F58-9E1E-4B10-BB87-1C93CC174F2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F2611E3-7A87-470A-802B-6788FB8ABB63}">
      <dgm:prSet/>
      <dgm:spPr/>
      <dgm:t>
        <a:bodyPr/>
        <a:lstStyle/>
        <a:p>
          <a:pPr>
            <a:lnSpc>
              <a:spcPct val="100000"/>
            </a:lnSpc>
          </a:pPr>
          <a:r>
            <a:rPr lang="en-US">
              <a:latin typeface="Consolas"/>
            </a:rPr>
            <a:t>Understanding the medical jargons</a:t>
          </a:r>
        </a:p>
      </dgm:t>
    </dgm:pt>
    <dgm:pt modelId="{272AA80B-0595-4500-8925-DB8F9814EF7C}" type="parTrans" cxnId="{A601A31A-E5B3-49DB-9655-C762A3E355B3}">
      <dgm:prSet/>
      <dgm:spPr/>
      <dgm:t>
        <a:bodyPr/>
        <a:lstStyle/>
        <a:p>
          <a:endParaRPr lang="en-US"/>
        </a:p>
      </dgm:t>
    </dgm:pt>
    <dgm:pt modelId="{EBC42A0C-BCB8-4006-B055-664C1BF6176D}" type="sibTrans" cxnId="{A601A31A-E5B3-49DB-9655-C762A3E355B3}">
      <dgm:prSet/>
      <dgm:spPr/>
      <dgm:t>
        <a:bodyPr/>
        <a:lstStyle/>
        <a:p>
          <a:endParaRPr lang="en-US"/>
        </a:p>
      </dgm:t>
    </dgm:pt>
    <dgm:pt modelId="{B4B23E63-0E62-4DD0-8CE3-C0D7BE76CD15}">
      <dgm:prSet/>
      <dgm:spPr/>
      <dgm:t>
        <a:bodyPr/>
        <a:lstStyle/>
        <a:p>
          <a:pPr>
            <a:lnSpc>
              <a:spcPct val="100000"/>
            </a:lnSpc>
          </a:pPr>
          <a:r>
            <a:rPr lang="en-US">
              <a:latin typeface="Consolas"/>
            </a:rPr>
            <a:t>Model training is time consuming</a:t>
          </a:r>
        </a:p>
      </dgm:t>
    </dgm:pt>
    <dgm:pt modelId="{AFBC00C8-9EC0-49B3-A646-2C7D8A26C304}" type="parTrans" cxnId="{FFFF0C1D-6B00-435E-97E5-CC7D64E0662F}">
      <dgm:prSet/>
      <dgm:spPr/>
      <dgm:t>
        <a:bodyPr/>
        <a:lstStyle/>
        <a:p>
          <a:endParaRPr lang="en-US"/>
        </a:p>
      </dgm:t>
    </dgm:pt>
    <dgm:pt modelId="{0BFE4A3E-75B3-43FD-ABB1-F961F8B09B84}" type="sibTrans" cxnId="{FFFF0C1D-6B00-435E-97E5-CC7D64E0662F}">
      <dgm:prSet/>
      <dgm:spPr/>
      <dgm:t>
        <a:bodyPr/>
        <a:lstStyle/>
        <a:p>
          <a:endParaRPr lang="en-US"/>
        </a:p>
      </dgm:t>
    </dgm:pt>
    <dgm:pt modelId="{6C4C0012-7934-4245-8606-A0AD18ED40E6}" type="pres">
      <dgm:prSet presAssocID="{E1248F58-9E1E-4B10-BB87-1C93CC174F28}" presName="root" presStyleCnt="0">
        <dgm:presLayoutVars>
          <dgm:dir/>
          <dgm:resizeHandles val="exact"/>
        </dgm:presLayoutVars>
      </dgm:prSet>
      <dgm:spPr/>
    </dgm:pt>
    <dgm:pt modelId="{AC1A2298-6D7C-42DB-A511-56CC2674E527}" type="pres">
      <dgm:prSet presAssocID="{8F2611E3-7A87-470A-802B-6788FB8ABB63}" presName="compNode" presStyleCnt="0"/>
      <dgm:spPr/>
    </dgm:pt>
    <dgm:pt modelId="{E3CA5F59-E5A2-44CD-AD7E-ED23124DB658}" type="pres">
      <dgm:prSet presAssocID="{8F2611E3-7A87-470A-802B-6788FB8ABB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7F0C7080-8280-4040-A54C-755B8EE82510}" type="pres">
      <dgm:prSet presAssocID="{8F2611E3-7A87-470A-802B-6788FB8ABB63}" presName="spaceRect" presStyleCnt="0"/>
      <dgm:spPr/>
    </dgm:pt>
    <dgm:pt modelId="{C40B3D9B-4E9C-4BB6-9B94-DA8C0A19071F}" type="pres">
      <dgm:prSet presAssocID="{8F2611E3-7A87-470A-802B-6788FB8ABB63}" presName="textRect" presStyleLbl="revTx" presStyleIdx="0" presStyleCnt="2">
        <dgm:presLayoutVars>
          <dgm:chMax val="1"/>
          <dgm:chPref val="1"/>
        </dgm:presLayoutVars>
      </dgm:prSet>
      <dgm:spPr/>
    </dgm:pt>
    <dgm:pt modelId="{85E49DB6-7D5C-4058-B6DD-96D4C042B430}" type="pres">
      <dgm:prSet presAssocID="{EBC42A0C-BCB8-4006-B055-664C1BF6176D}" presName="sibTrans" presStyleCnt="0"/>
      <dgm:spPr/>
    </dgm:pt>
    <dgm:pt modelId="{421880BF-8499-4861-9831-6A62D31B36DE}" type="pres">
      <dgm:prSet presAssocID="{B4B23E63-0E62-4DD0-8CE3-C0D7BE76CD15}" presName="compNode" presStyleCnt="0"/>
      <dgm:spPr/>
    </dgm:pt>
    <dgm:pt modelId="{091ED6C1-FA8A-4F67-A0BB-A0DEC5CD3D0C}" type="pres">
      <dgm:prSet presAssocID="{B4B23E63-0E62-4DD0-8CE3-C0D7BE76CD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BBD4509B-013A-4C67-BEC4-DA0129DC3573}" type="pres">
      <dgm:prSet presAssocID="{B4B23E63-0E62-4DD0-8CE3-C0D7BE76CD15}" presName="spaceRect" presStyleCnt="0"/>
      <dgm:spPr/>
    </dgm:pt>
    <dgm:pt modelId="{C643408D-E834-4300-A74E-40059744858E}" type="pres">
      <dgm:prSet presAssocID="{B4B23E63-0E62-4DD0-8CE3-C0D7BE76CD15}" presName="textRect" presStyleLbl="revTx" presStyleIdx="1" presStyleCnt="2">
        <dgm:presLayoutVars>
          <dgm:chMax val="1"/>
          <dgm:chPref val="1"/>
        </dgm:presLayoutVars>
      </dgm:prSet>
      <dgm:spPr/>
    </dgm:pt>
  </dgm:ptLst>
  <dgm:cxnLst>
    <dgm:cxn modelId="{A601A31A-E5B3-49DB-9655-C762A3E355B3}" srcId="{E1248F58-9E1E-4B10-BB87-1C93CC174F28}" destId="{8F2611E3-7A87-470A-802B-6788FB8ABB63}" srcOrd="0" destOrd="0" parTransId="{272AA80B-0595-4500-8925-DB8F9814EF7C}" sibTransId="{EBC42A0C-BCB8-4006-B055-664C1BF6176D}"/>
    <dgm:cxn modelId="{FFFF0C1D-6B00-435E-97E5-CC7D64E0662F}" srcId="{E1248F58-9E1E-4B10-BB87-1C93CC174F28}" destId="{B4B23E63-0E62-4DD0-8CE3-C0D7BE76CD15}" srcOrd="1" destOrd="0" parTransId="{AFBC00C8-9EC0-49B3-A646-2C7D8A26C304}" sibTransId="{0BFE4A3E-75B3-43FD-ABB1-F961F8B09B84}"/>
    <dgm:cxn modelId="{EC93B320-719F-48A3-B8C0-DBFD40FDDEEB}" type="presOf" srcId="{E1248F58-9E1E-4B10-BB87-1C93CC174F28}" destId="{6C4C0012-7934-4245-8606-A0AD18ED40E6}" srcOrd="0" destOrd="0" presId="urn:microsoft.com/office/officeart/2018/2/layout/IconLabelList"/>
    <dgm:cxn modelId="{2391CF4A-6089-4F02-8C3B-326F0EFD3501}" type="presOf" srcId="{8F2611E3-7A87-470A-802B-6788FB8ABB63}" destId="{C40B3D9B-4E9C-4BB6-9B94-DA8C0A19071F}" srcOrd="0" destOrd="0" presId="urn:microsoft.com/office/officeart/2018/2/layout/IconLabelList"/>
    <dgm:cxn modelId="{811AF0F9-C869-4B2B-A939-827D2CB423DD}" type="presOf" srcId="{B4B23E63-0E62-4DD0-8CE3-C0D7BE76CD15}" destId="{C643408D-E834-4300-A74E-40059744858E}" srcOrd="0" destOrd="0" presId="urn:microsoft.com/office/officeart/2018/2/layout/IconLabelList"/>
    <dgm:cxn modelId="{BE07599D-69B7-4558-818E-74AD6089EE4E}" type="presParOf" srcId="{6C4C0012-7934-4245-8606-A0AD18ED40E6}" destId="{AC1A2298-6D7C-42DB-A511-56CC2674E527}" srcOrd="0" destOrd="0" presId="urn:microsoft.com/office/officeart/2018/2/layout/IconLabelList"/>
    <dgm:cxn modelId="{017DC2EF-68FF-4B29-A115-AFF1263D7E47}" type="presParOf" srcId="{AC1A2298-6D7C-42DB-A511-56CC2674E527}" destId="{E3CA5F59-E5A2-44CD-AD7E-ED23124DB658}" srcOrd="0" destOrd="0" presId="urn:microsoft.com/office/officeart/2018/2/layout/IconLabelList"/>
    <dgm:cxn modelId="{50342360-2233-41EA-9D66-FE1939EE330D}" type="presParOf" srcId="{AC1A2298-6D7C-42DB-A511-56CC2674E527}" destId="{7F0C7080-8280-4040-A54C-755B8EE82510}" srcOrd="1" destOrd="0" presId="urn:microsoft.com/office/officeart/2018/2/layout/IconLabelList"/>
    <dgm:cxn modelId="{9B0043C9-6D31-41CF-8091-01DDE4534D5C}" type="presParOf" srcId="{AC1A2298-6D7C-42DB-A511-56CC2674E527}" destId="{C40B3D9B-4E9C-4BB6-9B94-DA8C0A19071F}" srcOrd="2" destOrd="0" presId="urn:microsoft.com/office/officeart/2018/2/layout/IconLabelList"/>
    <dgm:cxn modelId="{4201ACBF-AB0A-4173-924F-DF4FC5351BC3}" type="presParOf" srcId="{6C4C0012-7934-4245-8606-A0AD18ED40E6}" destId="{85E49DB6-7D5C-4058-B6DD-96D4C042B430}" srcOrd="1" destOrd="0" presId="urn:microsoft.com/office/officeart/2018/2/layout/IconLabelList"/>
    <dgm:cxn modelId="{DC119009-A0E4-407F-952E-5FD617637499}" type="presParOf" srcId="{6C4C0012-7934-4245-8606-A0AD18ED40E6}" destId="{421880BF-8499-4861-9831-6A62D31B36DE}" srcOrd="2" destOrd="0" presId="urn:microsoft.com/office/officeart/2018/2/layout/IconLabelList"/>
    <dgm:cxn modelId="{68AF20B9-75DE-4DC9-AA3F-B9E9F1EACD98}" type="presParOf" srcId="{421880BF-8499-4861-9831-6A62D31B36DE}" destId="{091ED6C1-FA8A-4F67-A0BB-A0DEC5CD3D0C}" srcOrd="0" destOrd="0" presId="urn:microsoft.com/office/officeart/2018/2/layout/IconLabelList"/>
    <dgm:cxn modelId="{33387645-FDCB-4A3A-A719-0F6173FAAA96}" type="presParOf" srcId="{421880BF-8499-4861-9831-6A62D31B36DE}" destId="{BBD4509B-013A-4C67-BEC4-DA0129DC3573}" srcOrd="1" destOrd="0" presId="urn:microsoft.com/office/officeart/2018/2/layout/IconLabelList"/>
    <dgm:cxn modelId="{2CEA7006-9AC4-47BF-A39D-F298965ED44A}" type="presParOf" srcId="{421880BF-8499-4861-9831-6A62D31B36DE}" destId="{C643408D-E834-4300-A74E-40059744858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21F7-4B68-42C0-B61D-2AFFDE5D9326}">
      <dsp:nvSpPr>
        <dsp:cNvPr id="0" name=""/>
        <dsp:cNvSpPr/>
      </dsp:nvSpPr>
      <dsp:spPr>
        <a:xfrm>
          <a:off x="0" y="486"/>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45646-DD39-4CEE-B66A-68366084982C}">
      <dsp:nvSpPr>
        <dsp:cNvPr id="0" name=""/>
        <dsp:cNvSpPr/>
      </dsp:nvSpPr>
      <dsp:spPr>
        <a:xfrm>
          <a:off x="202701" y="151256"/>
          <a:ext cx="368547" cy="368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FFABD-3D9C-420F-93D2-B72A987F73F3}">
      <dsp:nvSpPr>
        <dsp:cNvPr id="0" name=""/>
        <dsp:cNvSpPr/>
      </dsp:nvSpPr>
      <dsp:spPr>
        <a:xfrm>
          <a:off x="773950" y="486"/>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Context</a:t>
          </a:r>
        </a:p>
      </dsp:txBody>
      <dsp:txXfrm>
        <a:off x="773950" y="486"/>
        <a:ext cx="5343385" cy="670086"/>
      </dsp:txXfrm>
    </dsp:sp>
    <dsp:sp modelId="{8332EBD8-D680-43B4-8ABE-B296F1E425D5}">
      <dsp:nvSpPr>
        <dsp:cNvPr id="0" name=""/>
        <dsp:cNvSpPr/>
      </dsp:nvSpPr>
      <dsp:spPr>
        <a:xfrm>
          <a:off x="0" y="838095"/>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DE75F-F7AA-45EB-AEB2-99E780F81C90}">
      <dsp:nvSpPr>
        <dsp:cNvPr id="0" name=""/>
        <dsp:cNvSpPr/>
      </dsp:nvSpPr>
      <dsp:spPr>
        <a:xfrm>
          <a:off x="202701" y="988864"/>
          <a:ext cx="368547" cy="368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1807C-AF67-47ED-98B8-5615FF1CF4F8}">
      <dsp:nvSpPr>
        <dsp:cNvPr id="0" name=""/>
        <dsp:cNvSpPr/>
      </dsp:nvSpPr>
      <dsp:spPr>
        <a:xfrm>
          <a:off x="773950" y="838095"/>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Goals</a:t>
          </a:r>
        </a:p>
      </dsp:txBody>
      <dsp:txXfrm>
        <a:off x="773950" y="838095"/>
        <a:ext cx="5343385" cy="670086"/>
      </dsp:txXfrm>
    </dsp:sp>
    <dsp:sp modelId="{FB1E5B72-0FE7-43B4-B0DD-8DCDB779BE35}">
      <dsp:nvSpPr>
        <dsp:cNvPr id="0" name=""/>
        <dsp:cNvSpPr/>
      </dsp:nvSpPr>
      <dsp:spPr>
        <a:xfrm>
          <a:off x="0" y="1675703"/>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797AA-D1E0-4E16-B971-01EBFC1B9DB8}">
      <dsp:nvSpPr>
        <dsp:cNvPr id="0" name=""/>
        <dsp:cNvSpPr/>
      </dsp:nvSpPr>
      <dsp:spPr>
        <a:xfrm>
          <a:off x="202701" y="1826473"/>
          <a:ext cx="368547" cy="368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DD7FD5-C661-4C53-A88D-5F5FEBDE00C8}">
      <dsp:nvSpPr>
        <dsp:cNvPr id="0" name=""/>
        <dsp:cNvSpPr/>
      </dsp:nvSpPr>
      <dsp:spPr>
        <a:xfrm>
          <a:off x="773950" y="1675703"/>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Dataset used</a:t>
          </a:r>
        </a:p>
      </dsp:txBody>
      <dsp:txXfrm>
        <a:off x="773950" y="1675703"/>
        <a:ext cx="5343385" cy="670086"/>
      </dsp:txXfrm>
    </dsp:sp>
    <dsp:sp modelId="{13D08F90-E0D5-4156-854E-382F37F6C76F}">
      <dsp:nvSpPr>
        <dsp:cNvPr id="0" name=""/>
        <dsp:cNvSpPr/>
      </dsp:nvSpPr>
      <dsp:spPr>
        <a:xfrm>
          <a:off x="0" y="2513312"/>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37F8-9F48-416C-A235-10B3D4CB4542}">
      <dsp:nvSpPr>
        <dsp:cNvPr id="0" name=""/>
        <dsp:cNvSpPr/>
      </dsp:nvSpPr>
      <dsp:spPr>
        <a:xfrm>
          <a:off x="202701" y="2664082"/>
          <a:ext cx="368547" cy="368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A84A8-A32F-4690-821E-A6FEC837B9ED}">
      <dsp:nvSpPr>
        <dsp:cNvPr id="0" name=""/>
        <dsp:cNvSpPr/>
      </dsp:nvSpPr>
      <dsp:spPr>
        <a:xfrm>
          <a:off x="773950" y="2513312"/>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Exploratory Data Analysis</a:t>
          </a:r>
        </a:p>
      </dsp:txBody>
      <dsp:txXfrm>
        <a:off x="773950" y="2513312"/>
        <a:ext cx="5343385" cy="670086"/>
      </dsp:txXfrm>
    </dsp:sp>
    <dsp:sp modelId="{D87D147D-D4FE-4130-9463-B0A29A1A8F54}">
      <dsp:nvSpPr>
        <dsp:cNvPr id="0" name=""/>
        <dsp:cNvSpPr/>
      </dsp:nvSpPr>
      <dsp:spPr>
        <a:xfrm>
          <a:off x="0" y="3350921"/>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46A5C-06B1-4AA9-90DE-817C03F44F5D}">
      <dsp:nvSpPr>
        <dsp:cNvPr id="0" name=""/>
        <dsp:cNvSpPr/>
      </dsp:nvSpPr>
      <dsp:spPr>
        <a:xfrm>
          <a:off x="202701" y="3501690"/>
          <a:ext cx="368547" cy="3685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2A3013-518E-46A6-B8F8-2405B8735DDF}">
      <dsp:nvSpPr>
        <dsp:cNvPr id="0" name=""/>
        <dsp:cNvSpPr/>
      </dsp:nvSpPr>
      <dsp:spPr>
        <a:xfrm>
          <a:off x="773950" y="3350921"/>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Implementation</a:t>
          </a:r>
        </a:p>
      </dsp:txBody>
      <dsp:txXfrm>
        <a:off x="773950" y="3350921"/>
        <a:ext cx="5343385" cy="670086"/>
      </dsp:txXfrm>
    </dsp:sp>
    <dsp:sp modelId="{941CFF90-4F49-4ED9-BA1C-0C6BC5BA15AB}">
      <dsp:nvSpPr>
        <dsp:cNvPr id="0" name=""/>
        <dsp:cNvSpPr/>
      </dsp:nvSpPr>
      <dsp:spPr>
        <a:xfrm>
          <a:off x="0" y="4188529"/>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40553-37E8-499D-9460-8DB6E20FEF4E}">
      <dsp:nvSpPr>
        <dsp:cNvPr id="0" name=""/>
        <dsp:cNvSpPr/>
      </dsp:nvSpPr>
      <dsp:spPr>
        <a:xfrm>
          <a:off x="202701" y="4339299"/>
          <a:ext cx="368547" cy="3685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947BF9-5EE6-42BC-B27B-E9738D90A441}">
      <dsp:nvSpPr>
        <dsp:cNvPr id="0" name=""/>
        <dsp:cNvSpPr/>
      </dsp:nvSpPr>
      <dsp:spPr>
        <a:xfrm>
          <a:off x="773950" y="4188529"/>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Results</a:t>
          </a:r>
        </a:p>
      </dsp:txBody>
      <dsp:txXfrm>
        <a:off x="773950" y="4188529"/>
        <a:ext cx="5343385" cy="670086"/>
      </dsp:txXfrm>
    </dsp:sp>
    <dsp:sp modelId="{37BF14EE-350C-4F59-9D79-4B35F8C2DCB4}">
      <dsp:nvSpPr>
        <dsp:cNvPr id="0" name=""/>
        <dsp:cNvSpPr/>
      </dsp:nvSpPr>
      <dsp:spPr>
        <a:xfrm>
          <a:off x="0" y="5026138"/>
          <a:ext cx="6117335" cy="670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33F52-01FF-4F04-8B15-21A1072F3AFB}">
      <dsp:nvSpPr>
        <dsp:cNvPr id="0" name=""/>
        <dsp:cNvSpPr/>
      </dsp:nvSpPr>
      <dsp:spPr>
        <a:xfrm>
          <a:off x="202701" y="5176907"/>
          <a:ext cx="368547" cy="3685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226D9-FA31-4A5E-A64B-BF49DF2B585C}">
      <dsp:nvSpPr>
        <dsp:cNvPr id="0" name=""/>
        <dsp:cNvSpPr/>
      </dsp:nvSpPr>
      <dsp:spPr>
        <a:xfrm>
          <a:off x="773950" y="5026138"/>
          <a:ext cx="5343385" cy="670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918" tIns="70918" rIns="70918" bIns="70918" numCol="1" spcCol="1270" anchor="ctr" anchorCtr="0">
          <a:noAutofit/>
        </a:bodyPr>
        <a:lstStyle/>
        <a:p>
          <a:pPr marL="0" lvl="0" indent="0" algn="l" defTabSz="711200">
            <a:lnSpc>
              <a:spcPct val="90000"/>
            </a:lnSpc>
            <a:spcBef>
              <a:spcPct val="0"/>
            </a:spcBef>
            <a:spcAft>
              <a:spcPct val="35000"/>
            </a:spcAft>
            <a:buNone/>
          </a:pPr>
          <a:r>
            <a:rPr lang="en-US" sz="1600" kern="1200"/>
            <a:t>Challenges</a:t>
          </a:r>
        </a:p>
      </dsp:txBody>
      <dsp:txXfrm>
        <a:off x="773950" y="5026138"/>
        <a:ext cx="5343385" cy="670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88539-4AC2-4BFD-9707-3D595D6265D8}">
      <dsp:nvSpPr>
        <dsp:cNvPr id="0" name=""/>
        <dsp:cNvSpPr/>
      </dsp:nvSpPr>
      <dsp:spPr>
        <a:xfrm>
          <a:off x="0" y="59880"/>
          <a:ext cx="4963673" cy="126360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err="1">
              <a:latin typeface="Consolas"/>
            </a:rPr>
            <a:t>Cardiotocograms</a:t>
          </a:r>
          <a:r>
            <a:rPr lang="en-US" sz="1500" kern="1200">
              <a:latin typeface="Consolas"/>
            </a:rPr>
            <a:t> (CTGs) are a straightforward and inexpensive way for healthcare practitioners to monitor fetal health and take measures to reduce child and mother death.</a:t>
          </a:r>
        </a:p>
      </dsp:txBody>
      <dsp:txXfrm>
        <a:off x="61684" y="121564"/>
        <a:ext cx="4840305" cy="1140232"/>
      </dsp:txXfrm>
    </dsp:sp>
    <dsp:sp modelId="{B20E8FCB-F006-4F19-BAEE-998CCE45313E}">
      <dsp:nvSpPr>
        <dsp:cNvPr id="0" name=""/>
        <dsp:cNvSpPr/>
      </dsp:nvSpPr>
      <dsp:spPr>
        <a:xfrm>
          <a:off x="0" y="1366680"/>
          <a:ext cx="4963673" cy="126360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Consolas"/>
            </a:rPr>
            <a:t>The machine sends ultrasound pulses and reads the response, providing information on the fetal heart rate (FHR), fetal movements, so on.</a:t>
          </a:r>
        </a:p>
      </dsp:txBody>
      <dsp:txXfrm>
        <a:off x="61684" y="1428364"/>
        <a:ext cx="4840305" cy="1140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3A2CE-2344-4E61-813F-FA2F2B425630}">
      <dsp:nvSpPr>
        <dsp:cNvPr id="0" name=""/>
        <dsp:cNvSpPr/>
      </dsp:nvSpPr>
      <dsp:spPr>
        <a:xfrm>
          <a:off x="3078" y="671558"/>
          <a:ext cx="2442470" cy="14654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1. From the pathological records, the features of fetal movements, uterine contractions, and the interval range of heart rate values strongly correlated with deceleration rates in higher proportions.</a:t>
          </a:r>
        </a:p>
      </dsp:txBody>
      <dsp:txXfrm>
        <a:off x="3078" y="671558"/>
        <a:ext cx="2442470" cy="1465482"/>
      </dsp:txXfrm>
    </dsp:sp>
    <dsp:sp modelId="{EA59FFB5-9E7A-4DED-A5A9-AC4119343D71}">
      <dsp:nvSpPr>
        <dsp:cNvPr id="0" name=""/>
        <dsp:cNvSpPr/>
      </dsp:nvSpPr>
      <dsp:spPr>
        <a:xfrm>
          <a:off x="2689796" y="671558"/>
          <a:ext cx="2442470" cy="146548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2. Among the suspect and normal records, the plots representing the increased accelerations but not deceleration. Therefore, both pathological and suspect records achieving more decelerations.</a:t>
          </a:r>
        </a:p>
      </dsp:txBody>
      <dsp:txXfrm>
        <a:off x="2689796" y="671558"/>
        <a:ext cx="2442470" cy="1465482"/>
      </dsp:txXfrm>
    </dsp:sp>
    <dsp:sp modelId="{5BFDB95C-FEFF-479E-BFDF-130C603B7C63}">
      <dsp:nvSpPr>
        <dsp:cNvPr id="0" name=""/>
        <dsp:cNvSpPr/>
      </dsp:nvSpPr>
      <dsp:spPr>
        <a:xfrm>
          <a:off x="5376514" y="671558"/>
          <a:ext cx="2442470" cy="146548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3. Pathological records have higher values of percentage of time with long term variability and abnormal short-term variability.</a:t>
          </a:r>
        </a:p>
      </dsp:txBody>
      <dsp:txXfrm>
        <a:off x="5376514" y="671558"/>
        <a:ext cx="2442470" cy="1465482"/>
      </dsp:txXfrm>
    </dsp:sp>
    <dsp:sp modelId="{ADAB8BCC-182D-4DDB-AE94-87132555AF55}">
      <dsp:nvSpPr>
        <dsp:cNvPr id="0" name=""/>
        <dsp:cNvSpPr/>
      </dsp:nvSpPr>
      <dsp:spPr>
        <a:xfrm>
          <a:off x="8063231" y="671558"/>
          <a:ext cx="2442470" cy="146548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4. Pathological records have lower metrics for mode, median, and mean for cardiotocography exams among their graph tendencies, while normal records have higher values for these metrics. This correlates with their cardiotocography graphs.</a:t>
          </a:r>
        </a:p>
      </dsp:txBody>
      <dsp:txXfrm>
        <a:off x="8063231" y="671558"/>
        <a:ext cx="2442470" cy="1465482"/>
      </dsp:txXfrm>
    </dsp:sp>
    <dsp:sp modelId="{EF7F9AA4-1909-4D3B-89CB-9118CBB603D1}">
      <dsp:nvSpPr>
        <dsp:cNvPr id="0" name=""/>
        <dsp:cNvSpPr/>
      </dsp:nvSpPr>
      <dsp:spPr>
        <a:xfrm>
          <a:off x="1346437" y="2381288"/>
          <a:ext cx="2442470" cy="146548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5. There were a lot of outliers, therefore we decided to remove the outliers as they represent a measure of error.</a:t>
          </a:r>
        </a:p>
      </dsp:txBody>
      <dsp:txXfrm>
        <a:off x="1346437" y="2381288"/>
        <a:ext cx="2442470" cy="1465482"/>
      </dsp:txXfrm>
    </dsp:sp>
    <dsp:sp modelId="{C092FFDA-19BA-4553-8A7D-51157CF343EA}">
      <dsp:nvSpPr>
        <dsp:cNvPr id="0" name=""/>
        <dsp:cNvSpPr/>
      </dsp:nvSpPr>
      <dsp:spPr>
        <a:xfrm>
          <a:off x="4033155" y="2381288"/>
          <a:ext cx="2442470" cy="146548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latin typeface="Consolas"/>
            </a:rPr>
            <a:t>6. No categorical features, all are numerical.</a:t>
          </a:r>
        </a:p>
      </dsp:txBody>
      <dsp:txXfrm>
        <a:off x="4033155" y="2381288"/>
        <a:ext cx="2442470" cy="1465482"/>
      </dsp:txXfrm>
    </dsp:sp>
    <dsp:sp modelId="{B1220176-F1F6-41C6-B523-C00D523FF692}">
      <dsp:nvSpPr>
        <dsp:cNvPr id="0" name=""/>
        <dsp:cNvSpPr/>
      </dsp:nvSpPr>
      <dsp:spPr>
        <a:xfrm>
          <a:off x="6719872" y="2381288"/>
          <a:ext cx="2442470" cy="146548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kern="1200">
              <a:latin typeface="Consolas"/>
            </a:rPr>
            <a:t>7. All other features other than '</a:t>
          </a:r>
          <a:r>
            <a:rPr lang="en-US" sz="1100" kern="1200" err="1">
              <a:latin typeface="Consolas"/>
            </a:rPr>
            <a:t>fetal_health</a:t>
          </a:r>
          <a:r>
            <a:rPr lang="en-US" sz="1100" kern="1200">
              <a:latin typeface="Consolas"/>
            </a:rPr>
            <a:t>' are going to be our predictors and no feature is imputed.</a:t>
          </a:r>
        </a:p>
      </dsp:txBody>
      <dsp:txXfrm>
        <a:off x="6719872" y="2381288"/>
        <a:ext cx="2442470" cy="1465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A5F59-E5A2-44CD-AD7E-ED23124DB658}">
      <dsp:nvSpPr>
        <dsp:cNvPr id="0" name=""/>
        <dsp:cNvSpPr/>
      </dsp:nvSpPr>
      <dsp:spPr>
        <a:xfrm>
          <a:off x="765450" y="702712"/>
          <a:ext cx="1235250" cy="123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0B3D9B-4E9C-4BB6-9B94-DA8C0A19071F}">
      <dsp:nvSpPr>
        <dsp:cNvPr id="0" name=""/>
        <dsp:cNvSpPr/>
      </dsp:nvSpPr>
      <dsp:spPr>
        <a:xfrm>
          <a:off x="10575" y="2283223"/>
          <a:ext cx="274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Consolas"/>
            </a:rPr>
            <a:t>Understanding the medical jargons</a:t>
          </a:r>
        </a:p>
      </dsp:txBody>
      <dsp:txXfrm>
        <a:off x="10575" y="2283223"/>
        <a:ext cx="2745000" cy="720000"/>
      </dsp:txXfrm>
    </dsp:sp>
    <dsp:sp modelId="{091ED6C1-FA8A-4F67-A0BB-A0DEC5CD3D0C}">
      <dsp:nvSpPr>
        <dsp:cNvPr id="0" name=""/>
        <dsp:cNvSpPr/>
      </dsp:nvSpPr>
      <dsp:spPr>
        <a:xfrm>
          <a:off x="3990825" y="702712"/>
          <a:ext cx="1235250" cy="123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3408D-E834-4300-A74E-40059744858E}">
      <dsp:nvSpPr>
        <dsp:cNvPr id="0" name=""/>
        <dsp:cNvSpPr/>
      </dsp:nvSpPr>
      <dsp:spPr>
        <a:xfrm>
          <a:off x="3235950" y="2283223"/>
          <a:ext cx="274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latin typeface="Consolas"/>
            </a:rPr>
            <a:t>Model training is time consuming</a:t>
          </a:r>
        </a:p>
      </dsp:txBody>
      <dsp:txXfrm>
        <a:off x="3235950" y="2283223"/>
        <a:ext cx="2745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E9F4-200B-97F1-56CF-D31E3E2E53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781058-5092-7E2F-6725-082A37D6D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D0CDB9-72A0-15F9-5080-35D933DA3B06}"/>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E8F711C7-6A81-6B66-0D28-6AB25E8DB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29839-067C-8EB1-4C78-C441CC759EC5}"/>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2721918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9276-4A61-13EB-BE15-E0C79B771A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47E3EF-5843-2516-B1E5-CACF932DC6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3172D7-E170-E8E4-D3EE-C12AB7466B6F}"/>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EADA6026-CE74-BA0E-B694-D2A697E0C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69EA4-301E-19CE-EC19-24572FF7E247}"/>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3589946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6B117D-4294-DC1C-2F4B-095C019BB9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C259F0-7517-EED8-AC83-EF4B2DA689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2788B-E279-FC1B-80B8-4D26697DBA1B}"/>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67A0EB8C-2B8B-90DC-FB29-8778E92E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BA1BA-995B-6B24-FCB8-19DC2F692E19}"/>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324639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615A-3A42-C69A-1C93-D51860A6F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D82E1B-222E-8B49-8AE9-469063D83A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AC7D4-EE06-5890-C1D5-1D64B8F79E66}"/>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F2B6421E-E468-9366-F0A5-1805AD41A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45D28-01FB-27D7-DBBC-034001312F50}"/>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137473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1742-86A6-3394-6F7D-63C7A3EBFB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1F96C-B869-0EC7-F499-3B295782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3CD539-D2DB-13D7-9602-3B7CF1BE204A}"/>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D6C37C85-F075-4A09-0CEA-CDF1735B9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794AE-8E45-7619-25DD-B0CB44213C7F}"/>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92261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2885-061D-0569-F546-4D518FCFD7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CB592A-12EF-4A80-0F86-35E15CEA51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F623CF-14E7-0EBF-D27F-5476814520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4DED8-901C-AB84-BBB9-F5C471A10807}"/>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6" name="Footer Placeholder 5">
            <a:extLst>
              <a:ext uri="{FF2B5EF4-FFF2-40B4-BE49-F238E27FC236}">
                <a16:creationId xmlns:a16="http://schemas.microsoft.com/office/drawing/2014/main" id="{34F7CC22-A88B-66CB-7C70-CFA146598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38607-7C62-2760-3701-BD5DDA2A6A3D}"/>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2040739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5FDB-92F5-22C2-FE3C-6D655F489F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0C6BF4-92D9-0FD6-101B-90A9834714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145EB8-5419-7965-40F9-FE6F158211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49AF1A-0B5B-C122-273B-6D0817EDC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E81793-F817-8830-0437-C318F7A32A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ED8B9C-521D-8E04-7D8F-21CDC9D1F5BA}"/>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8" name="Footer Placeholder 7">
            <a:extLst>
              <a:ext uri="{FF2B5EF4-FFF2-40B4-BE49-F238E27FC236}">
                <a16:creationId xmlns:a16="http://schemas.microsoft.com/office/drawing/2014/main" id="{8CE87B96-D74B-0693-5D75-DEB1050868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5D82D6-F1B2-C4F7-73DF-7CE2A532C186}"/>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60317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B803-9204-EBA2-C2DC-543C5DA00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AD85EC-D946-A435-D206-33D7350A98F4}"/>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4" name="Footer Placeholder 3">
            <a:extLst>
              <a:ext uri="{FF2B5EF4-FFF2-40B4-BE49-F238E27FC236}">
                <a16:creationId xmlns:a16="http://schemas.microsoft.com/office/drawing/2014/main" id="{1F2E14E5-DFED-37BC-1EAC-2543CDCD53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5EEC41-C27B-154C-CAE1-BAE51AA78E89}"/>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28699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E66AE-481D-6FE5-B19C-FA23E5A866FF}"/>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3" name="Footer Placeholder 2">
            <a:extLst>
              <a:ext uri="{FF2B5EF4-FFF2-40B4-BE49-F238E27FC236}">
                <a16:creationId xmlns:a16="http://schemas.microsoft.com/office/drawing/2014/main" id="{95E04CFB-A5CE-9591-58A1-FAE64A414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11E168-3D5D-7AC4-6AFF-5DC11D864FF3}"/>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2407230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113D-AF0D-E52A-B2AD-9465CC288B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04618-4DE7-F80C-C1B1-BF8EE5D6AD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E2E0C9-9D52-CFF0-127A-4800EBE45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4AECA-A376-45CF-8AB7-21E410DBBFA1}"/>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6" name="Footer Placeholder 5">
            <a:extLst>
              <a:ext uri="{FF2B5EF4-FFF2-40B4-BE49-F238E27FC236}">
                <a16:creationId xmlns:a16="http://schemas.microsoft.com/office/drawing/2014/main" id="{9DACFE77-590F-3E4F-38B5-30568B01B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E56C0-25C8-F152-8A9A-2E39494FA5E5}"/>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92328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E2F7-EC7A-B1EE-0C40-1D26CC938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454C5F-5221-96A6-C842-16CC7991A1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4EB81C-7187-6905-FB34-554F93EAD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03946-5C0C-381E-261A-7C9ED7DE5D0B}"/>
              </a:ext>
            </a:extLst>
          </p:cNvPr>
          <p:cNvSpPr>
            <a:spLocks noGrp="1"/>
          </p:cNvSpPr>
          <p:nvPr>
            <p:ph type="dt" sz="half" idx="10"/>
          </p:nvPr>
        </p:nvSpPr>
        <p:spPr/>
        <p:txBody>
          <a:bodyPr/>
          <a:lstStyle/>
          <a:p>
            <a:fld id="{13ADD63C-45A9-40B2-975E-75D1BF66B9D5}" type="datetimeFigureOut">
              <a:rPr lang="en-US" smtClean="0"/>
              <a:t>6/10/2022</a:t>
            </a:fld>
            <a:endParaRPr lang="en-US"/>
          </a:p>
        </p:txBody>
      </p:sp>
      <p:sp>
        <p:nvSpPr>
          <p:cNvPr id="6" name="Footer Placeholder 5">
            <a:extLst>
              <a:ext uri="{FF2B5EF4-FFF2-40B4-BE49-F238E27FC236}">
                <a16:creationId xmlns:a16="http://schemas.microsoft.com/office/drawing/2014/main" id="{93E05E2C-2E2A-8416-2640-F36B6E6DC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A932F-EC21-E767-7C85-2F38EA9E3805}"/>
              </a:ext>
            </a:extLst>
          </p:cNvPr>
          <p:cNvSpPr>
            <a:spLocks noGrp="1"/>
          </p:cNvSpPr>
          <p:nvPr>
            <p:ph type="sldNum" sz="quarter" idx="12"/>
          </p:nvPr>
        </p:nvSpPr>
        <p:spPr/>
        <p:txBody>
          <a:bodyPr/>
          <a:lstStyle/>
          <a:p>
            <a:fld id="{629BA60C-9CA2-4599-ABB4-5D9039B8D36F}" type="slidenum">
              <a:rPr lang="en-US" smtClean="0"/>
              <a:t>‹#›</a:t>
            </a:fld>
            <a:endParaRPr lang="en-US"/>
          </a:p>
        </p:txBody>
      </p:sp>
    </p:spTree>
    <p:extLst>
      <p:ext uri="{BB962C8B-B14F-4D97-AF65-F5344CB8AC3E}">
        <p14:creationId xmlns:p14="http://schemas.microsoft.com/office/powerpoint/2010/main" val="3506232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A9B242-306E-ECAD-05B0-C436801AC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9BB8F3-694B-48FB-9867-077ED30572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0A9A2-0BFD-10A7-0009-17F9B01192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ADD63C-45A9-40B2-975E-75D1BF66B9D5}" type="datetimeFigureOut">
              <a:rPr lang="en-US" smtClean="0"/>
              <a:t>6/10/2022</a:t>
            </a:fld>
            <a:endParaRPr lang="en-US"/>
          </a:p>
        </p:txBody>
      </p:sp>
      <p:sp>
        <p:nvSpPr>
          <p:cNvPr id="5" name="Footer Placeholder 4">
            <a:extLst>
              <a:ext uri="{FF2B5EF4-FFF2-40B4-BE49-F238E27FC236}">
                <a16:creationId xmlns:a16="http://schemas.microsoft.com/office/drawing/2014/main" id="{4AE25EE3-A48E-1CE3-2713-B0A88D61D3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712403-1E6B-6AA8-33F2-11057677D5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9BA60C-9CA2-4599-ABB4-5D9039B8D36F}" type="slidenum">
              <a:rPr lang="en-US" smtClean="0"/>
              <a:t>‹#›</a:t>
            </a:fld>
            <a:endParaRPr lang="en-US"/>
          </a:p>
        </p:txBody>
      </p:sp>
    </p:spTree>
    <p:extLst>
      <p:ext uri="{BB962C8B-B14F-4D97-AF65-F5344CB8AC3E}">
        <p14:creationId xmlns:p14="http://schemas.microsoft.com/office/powerpoint/2010/main" val="3576180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0.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0.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7.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7.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7.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7.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7.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7.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0.pn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0.pn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hyperlink" Target="https://www.kaggle.com/code/karnikakapoor/fetal-health-classification/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ACCCD-FA16-878E-F4AF-748C13835477}"/>
              </a:ext>
            </a:extLst>
          </p:cNvPr>
          <p:cNvSpPr>
            <a:spLocks noGrp="1"/>
          </p:cNvSpPr>
          <p:nvPr>
            <p:ph type="ctrTitle"/>
          </p:nvPr>
        </p:nvSpPr>
        <p:spPr>
          <a:xfrm>
            <a:off x="1524000" y="1248587"/>
            <a:ext cx="9144000" cy="2387600"/>
          </a:xfrm>
        </p:spPr>
        <p:txBody>
          <a:bodyPr>
            <a:normAutofit/>
          </a:bodyPr>
          <a:lstStyle/>
          <a:p>
            <a:r>
              <a:rPr lang="en-US" sz="6400" dirty="0"/>
              <a:t>Fetal Health Prediction</a:t>
            </a:r>
          </a:p>
        </p:txBody>
      </p:sp>
      <p:sp>
        <p:nvSpPr>
          <p:cNvPr id="3" name="Subtitle 2">
            <a:extLst>
              <a:ext uri="{FF2B5EF4-FFF2-40B4-BE49-F238E27FC236}">
                <a16:creationId xmlns:a16="http://schemas.microsoft.com/office/drawing/2014/main" id="{702EECA9-A528-EE63-EB6D-EBBB3E7805A8}"/>
              </a:ext>
            </a:extLst>
          </p:cNvPr>
          <p:cNvSpPr>
            <a:spLocks noGrp="1"/>
          </p:cNvSpPr>
          <p:nvPr>
            <p:ph type="subTitle" idx="1"/>
          </p:nvPr>
        </p:nvSpPr>
        <p:spPr>
          <a:xfrm>
            <a:off x="1524000" y="3820338"/>
            <a:ext cx="9144000" cy="1563686"/>
          </a:xfrm>
        </p:spPr>
        <p:txBody>
          <a:bodyPr>
            <a:normAutofit/>
          </a:bodyPr>
          <a:lstStyle/>
          <a:p>
            <a:r>
              <a:rPr lang="en-US"/>
              <a:t>GRACE SIGALLA, GOWTHAM VADDANAM, SREEREKHA RAJENDRAN</a:t>
            </a:r>
          </a:p>
          <a:p>
            <a:endParaRPr lang="en-US"/>
          </a:p>
          <a:p>
            <a:r>
              <a:rPr lang="en-US"/>
              <a:t>DSCI 631 SPRING 2022</a:t>
            </a:r>
          </a:p>
        </p:txBody>
      </p:sp>
      <p:cxnSp>
        <p:nvCxnSpPr>
          <p:cNvPr id="40"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Ml1">
            <a:hlinkClick r:id="" action="ppaction://media"/>
            <a:extLst>
              <a:ext uri="{FF2B5EF4-FFF2-40B4-BE49-F238E27FC236}">
                <a16:creationId xmlns:a16="http://schemas.microsoft.com/office/drawing/2014/main" id="{1ACCBADA-50EC-8432-7700-4EB911BCF0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9442" y="5004818"/>
            <a:ext cx="730250" cy="730250"/>
          </a:xfrm>
          <a:prstGeom prst="rect">
            <a:avLst/>
          </a:prstGeom>
        </p:spPr>
      </p:pic>
    </p:spTree>
    <p:extLst>
      <p:ext uri="{BB962C8B-B14F-4D97-AF65-F5344CB8AC3E}">
        <p14:creationId xmlns:p14="http://schemas.microsoft.com/office/powerpoint/2010/main" val="161352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41996-0BA4-021C-860A-0E7EB7F63C0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Histograms</a:t>
            </a:r>
          </a:p>
        </p:txBody>
      </p:sp>
      <p:sp>
        <p:nvSpPr>
          <p:cNvPr id="16"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id="{419B9FED-CAF9-6DF2-4EBF-2A50F42978DD}"/>
              </a:ext>
            </a:extLst>
          </p:cNvPr>
          <p:cNvPicPr>
            <a:picLocks noGrp="1" noChangeAspect="1"/>
          </p:cNvPicPr>
          <p:nvPr>
            <p:ph idx="1"/>
          </p:nvPr>
        </p:nvPicPr>
        <p:blipFill>
          <a:blip r:embed="rId4"/>
          <a:stretch>
            <a:fillRect/>
          </a:stretch>
        </p:blipFill>
        <p:spPr>
          <a:xfrm>
            <a:off x="751153" y="668025"/>
            <a:ext cx="7095621" cy="5525670"/>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Recording Jun 9, 2022 at 10:03:48 AM" descr="Audio Recording Jun 9, 2022 at 10:03:48 AM">
            <a:hlinkClick r:id="" action="ppaction://media"/>
            <a:extLst>
              <a:ext uri="{FF2B5EF4-FFF2-40B4-BE49-F238E27FC236}">
                <a16:creationId xmlns:a16="http://schemas.microsoft.com/office/drawing/2014/main" id="{C33DC45D-E2D9-FABF-FDEA-E8FD291437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152" y="6116155"/>
            <a:ext cx="812800" cy="812800"/>
          </a:xfrm>
          <a:prstGeom prst="rect">
            <a:avLst/>
          </a:prstGeom>
          <a:solidFill>
            <a:schemeClr val="bg2">
              <a:lumMod val="75000"/>
            </a:schemeClr>
          </a:solidFill>
        </p:spPr>
      </p:pic>
    </p:spTree>
    <p:extLst>
      <p:ext uri="{BB962C8B-B14F-4D97-AF65-F5344CB8AC3E}">
        <p14:creationId xmlns:p14="http://schemas.microsoft.com/office/powerpoint/2010/main" val="123594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2851483-83D7-D8F9-3825-9E60B3DB6A4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Fetal Health classes</a:t>
            </a: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pie chart&#10;&#10;Description automatically generated">
            <a:extLst>
              <a:ext uri="{FF2B5EF4-FFF2-40B4-BE49-F238E27FC236}">
                <a16:creationId xmlns:a16="http://schemas.microsoft.com/office/drawing/2014/main" id="{BBC905D6-371D-513B-919C-17CA312FE3EF}"/>
              </a:ext>
            </a:extLst>
          </p:cNvPr>
          <p:cNvPicPr>
            <a:picLocks noChangeAspect="1"/>
          </p:cNvPicPr>
          <p:nvPr/>
        </p:nvPicPr>
        <p:blipFill>
          <a:blip r:embed="rId4"/>
          <a:stretch>
            <a:fillRect/>
          </a:stretch>
        </p:blipFill>
        <p:spPr>
          <a:xfrm>
            <a:off x="298709" y="861070"/>
            <a:ext cx="7989303" cy="5218020"/>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Recording Jun 9, 2022 at 10:20:09 AM" descr="Audio Recording Jun 9, 2022 at 10:20:09 AM">
            <a:hlinkClick r:id="" action="ppaction://media"/>
            <a:extLst>
              <a:ext uri="{FF2B5EF4-FFF2-40B4-BE49-F238E27FC236}">
                <a16:creationId xmlns:a16="http://schemas.microsoft.com/office/drawing/2014/main" id="{B1A7D2AC-B210-4949-819D-ACE7065118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8708" y="6079090"/>
            <a:ext cx="812800" cy="812800"/>
          </a:xfrm>
          <a:prstGeom prst="rect">
            <a:avLst/>
          </a:prstGeom>
          <a:solidFill>
            <a:schemeClr val="bg2">
              <a:lumMod val="75000"/>
            </a:schemeClr>
          </a:solidFill>
        </p:spPr>
      </p:pic>
    </p:spTree>
    <p:extLst>
      <p:ext uri="{BB962C8B-B14F-4D97-AF65-F5344CB8AC3E}">
        <p14:creationId xmlns:p14="http://schemas.microsoft.com/office/powerpoint/2010/main" val="322985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0ABBF-B4E8-F60C-F743-A86FF95C307E}"/>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2300" kern="1200">
                <a:solidFill>
                  <a:schemeClr val="tx1"/>
                </a:solidFill>
                <a:latin typeface="+mj-lt"/>
                <a:ea typeface="+mj-ea"/>
                <a:cs typeface="+mj-cs"/>
              </a:rPr>
              <a:t>Outlier Detection/Removal</a:t>
            </a:r>
          </a:p>
        </p:txBody>
      </p:sp>
      <p:sp>
        <p:nvSpPr>
          <p:cNvPr id="56" name="Rectangle 5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A65D16BF-1500-E8A8-0D03-228B07A1144A}"/>
              </a:ext>
            </a:extLst>
          </p:cNvPr>
          <p:cNvPicPr>
            <a:picLocks noChangeAspect="1"/>
          </p:cNvPicPr>
          <p:nvPr/>
        </p:nvPicPr>
        <p:blipFill rotWithShape="1">
          <a:blip r:embed="rId4"/>
          <a:srcRect l="295" t="-208" r="4136" b="208"/>
          <a:stretch/>
        </p:blipFill>
        <p:spPr>
          <a:xfrm>
            <a:off x="1006459" y="858525"/>
            <a:ext cx="6685862" cy="5211906"/>
          </a:xfrm>
          <a:prstGeom prst="rect">
            <a:avLst/>
          </a:prstGeom>
        </p:spPr>
      </p:pic>
      <p:sp>
        <p:nvSpPr>
          <p:cNvPr id="60" name="Rectangle 5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Recording Jun 9, 2022 at 10:31:44 AM" descr="Audio Recording Jun 9, 2022 at 10:31:44 AM">
            <a:hlinkClick r:id="" action="ppaction://media"/>
            <a:extLst>
              <a:ext uri="{FF2B5EF4-FFF2-40B4-BE49-F238E27FC236}">
                <a16:creationId xmlns:a16="http://schemas.microsoft.com/office/drawing/2014/main" id="{379F8AF4-8A59-9BE6-4477-6F7770B618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4471" y="5354740"/>
            <a:ext cx="812800" cy="812800"/>
          </a:xfrm>
          <a:prstGeom prst="rect">
            <a:avLst/>
          </a:prstGeom>
          <a:solidFill>
            <a:schemeClr val="bg2">
              <a:lumMod val="75000"/>
            </a:schemeClr>
          </a:solidFill>
        </p:spPr>
      </p:pic>
    </p:spTree>
    <p:extLst>
      <p:ext uri="{BB962C8B-B14F-4D97-AF65-F5344CB8AC3E}">
        <p14:creationId xmlns:p14="http://schemas.microsoft.com/office/powerpoint/2010/main" val="118390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5CBB9-1CDF-3640-B534-FD13A6817A89}"/>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Feature Selection</a:t>
            </a:r>
          </a:p>
        </p:txBody>
      </p:sp>
      <p:sp>
        <p:nvSpPr>
          <p:cNvPr id="3" name="Content Placeholder 2">
            <a:extLst>
              <a:ext uri="{FF2B5EF4-FFF2-40B4-BE49-F238E27FC236}">
                <a16:creationId xmlns:a16="http://schemas.microsoft.com/office/drawing/2014/main" id="{2AD42716-70C6-C0E3-4AEA-836924039FFA}"/>
              </a:ext>
            </a:extLst>
          </p:cNvPr>
          <p:cNvSpPr>
            <a:spLocks noGrp="1"/>
          </p:cNvSpPr>
          <p:nvPr>
            <p:ph idx="1"/>
          </p:nvPr>
        </p:nvSpPr>
        <p:spPr>
          <a:xfrm>
            <a:off x="599609" y="4685288"/>
            <a:ext cx="4171994" cy="1035781"/>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Mean Absolute Error (EAD)</a:t>
            </a:r>
          </a:p>
        </p:txBody>
      </p:sp>
      <p:grpSp>
        <p:nvGrpSpPr>
          <p:cNvPr id="11" name="Group 1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2" name="Straight Connector 1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E51B505F-B93A-F303-D71D-D37C4A2EA93D}"/>
              </a:ext>
            </a:extLst>
          </p:cNvPr>
          <p:cNvPicPr>
            <a:picLocks noChangeAspect="1"/>
          </p:cNvPicPr>
          <p:nvPr/>
        </p:nvPicPr>
        <p:blipFill>
          <a:blip r:embed="rId4"/>
          <a:stretch>
            <a:fillRect/>
          </a:stretch>
        </p:blipFill>
        <p:spPr>
          <a:xfrm>
            <a:off x="5640572" y="1416549"/>
            <a:ext cx="5608830" cy="4003972"/>
          </a:xfrm>
          <a:prstGeom prst="rect">
            <a:avLst/>
          </a:prstGeom>
        </p:spPr>
      </p:pic>
      <p:pic>
        <p:nvPicPr>
          <p:cNvPr id="5" name="Audio Recording Jun 9, 2022 at 10:42:57 AM" descr="Audio Recording Jun 9, 2022 at 10:42:57 AM">
            <a:hlinkClick r:id="" action="ppaction://media"/>
            <a:extLst>
              <a:ext uri="{FF2B5EF4-FFF2-40B4-BE49-F238E27FC236}">
                <a16:creationId xmlns:a16="http://schemas.microsoft.com/office/drawing/2014/main" id="{DBA1080E-368D-E0A4-3FED-1A737F1383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5863534"/>
            <a:ext cx="812800" cy="812800"/>
          </a:xfrm>
          <a:prstGeom prst="rect">
            <a:avLst/>
          </a:prstGeom>
          <a:solidFill>
            <a:schemeClr val="bg2">
              <a:lumMod val="75000"/>
            </a:schemeClr>
          </a:solidFill>
        </p:spPr>
      </p:pic>
    </p:spTree>
    <p:extLst>
      <p:ext uri="{BB962C8B-B14F-4D97-AF65-F5344CB8AC3E}">
        <p14:creationId xmlns:p14="http://schemas.microsoft.com/office/powerpoint/2010/main" val="180356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1C789E45-D984-3264-F5CD-579DB66BF7F7}"/>
              </a:ext>
            </a:extLst>
          </p:cNvPr>
          <p:cNvSpPr txBox="1"/>
          <p:nvPr/>
        </p:nvSpPr>
        <p:spPr>
          <a:xfrm>
            <a:off x="828675" y="494414"/>
            <a:ext cx="10534650" cy="81740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3600" b="1" kern="1200">
                <a:solidFill>
                  <a:schemeClr val="tx1"/>
                </a:solidFill>
                <a:latin typeface="+mj-lt"/>
                <a:ea typeface="+mj-ea"/>
                <a:cs typeface="+mj-cs"/>
              </a:rPr>
              <a:t>Correlation Matrix</a:t>
            </a:r>
            <a:endParaRPr lang="en-US" sz="3600" kern="1200">
              <a:solidFill>
                <a:schemeClr val="tx1"/>
              </a:solidFill>
              <a:latin typeface="+mj-lt"/>
              <a:ea typeface="+mj-ea"/>
              <a:cs typeface="+mj-cs"/>
            </a:endParaRPr>
          </a:p>
        </p:txBody>
      </p:sp>
      <p:pic>
        <p:nvPicPr>
          <p:cNvPr id="4" name="Picture 4" descr="Chart, treemap chart&#10;&#10;Description automatically generated">
            <a:extLst>
              <a:ext uri="{FF2B5EF4-FFF2-40B4-BE49-F238E27FC236}">
                <a16:creationId xmlns:a16="http://schemas.microsoft.com/office/drawing/2014/main" id="{B3C39034-BCD1-EC8B-DC94-4DE4198E3E90}"/>
              </a:ext>
            </a:extLst>
          </p:cNvPr>
          <p:cNvPicPr>
            <a:picLocks noGrp="1" noChangeAspect="1"/>
          </p:cNvPicPr>
          <p:nvPr>
            <p:ph idx="1"/>
          </p:nvPr>
        </p:nvPicPr>
        <p:blipFill rotWithShape="1">
          <a:blip r:embed="rId4"/>
          <a:srcRect r="144" b="2639"/>
          <a:stretch/>
        </p:blipFill>
        <p:spPr>
          <a:xfrm>
            <a:off x="1378310" y="1704297"/>
            <a:ext cx="9659497" cy="5158320"/>
          </a:xfrm>
          <a:prstGeom prst="rect">
            <a:avLst/>
          </a:prstGeom>
        </p:spPr>
      </p:pic>
      <p:pic>
        <p:nvPicPr>
          <p:cNvPr id="2" name="Audio Recording Jun 9, 2022 at 10:47:05 AM" descr="Audio Recording Jun 9, 2022 at 10:47:05 AM">
            <a:hlinkClick r:id="" action="ppaction://media"/>
            <a:extLst>
              <a:ext uri="{FF2B5EF4-FFF2-40B4-BE49-F238E27FC236}">
                <a16:creationId xmlns:a16="http://schemas.microsoft.com/office/drawing/2014/main" id="{490F7196-0CB6-E5B1-BFC6-F42BFC95F5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912" y="5835040"/>
            <a:ext cx="812800" cy="812800"/>
          </a:xfrm>
          <a:prstGeom prst="rect">
            <a:avLst/>
          </a:prstGeom>
          <a:solidFill>
            <a:schemeClr val="bg2">
              <a:lumMod val="75000"/>
            </a:schemeClr>
          </a:solidFill>
        </p:spPr>
      </p:pic>
    </p:spTree>
    <p:extLst>
      <p:ext uri="{BB962C8B-B14F-4D97-AF65-F5344CB8AC3E}">
        <p14:creationId xmlns:p14="http://schemas.microsoft.com/office/powerpoint/2010/main" val="346595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574D71B-7917-4BD7-887C-1D652DB0D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C3D4B-EB3D-4C6D-81AB-E7088CE6CDAB}"/>
              </a:ext>
            </a:extLst>
          </p:cNvPr>
          <p:cNvSpPr>
            <a:spLocks noGrp="1"/>
          </p:cNvSpPr>
          <p:nvPr>
            <p:ph type="title"/>
          </p:nvPr>
        </p:nvSpPr>
        <p:spPr>
          <a:xfrm>
            <a:off x="7658841" y="1777905"/>
            <a:ext cx="3951414" cy="1960483"/>
          </a:xfrm>
        </p:spPr>
        <p:txBody>
          <a:bodyPr vert="horz" lIns="91440" tIns="45720" rIns="91440" bIns="45720" rtlCol="0" anchor="b">
            <a:normAutofit/>
          </a:bodyPr>
          <a:lstStyle/>
          <a:p>
            <a:r>
              <a:rPr lang="en-US" sz="4700" kern="1200">
                <a:solidFill>
                  <a:schemeClr val="tx1"/>
                </a:solidFill>
                <a:latin typeface="+mj-lt"/>
                <a:ea typeface="+mj-ea"/>
                <a:cs typeface="+mj-cs"/>
              </a:rPr>
              <a:t>Dimensionality Reduction</a:t>
            </a:r>
          </a:p>
        </p:txBody>
      </p:sp>
      <p:sp>
        <p:nvSpPr>
          <p:cNvPr id="3" name="Content Placeholder 2">
            <a:extLst>
              <a:ext uri="{FF2B5EF4-FFF2-40B4-BE49-F238E27FC236}">
                <a16:creationId xmlns:a16="http://schemas.microsoft.com/office/drawing/2014/main" id="{C662C2B3-E3A2-59BF-67B2-7BE3CEFAB077}"/>
              </a:ext>
            </a:extLst>
          </p:cNvPr>
          <p:cNvSpPr>
            <a:spLocks noGrp="1"/>
          </p:cNvSpPr>
          <p:nvPr>
            <p:ph idx="1"/>
          </p:nvPr>
        </p:nvSpPr>
        <p:spPr>
          <a:xfrm>
            <a:off x="7658840" y="3891323"/>
            <a:ext cx="3951414" cy="1322614"/>
          </a:xfrm>
        </p:spPr>
        <p:txBody>
          <a:bodyPr vert="horz" lIns="91440" tIns="45720" rIns="91440" bIns="45720" rtlCol="0">
            <a:normAutofit/>
          </a:bodyPr>
          <a:lstStyle/>
          <a:p>
            <a:pPr marL="0" indent="0">
              <a:buNone/>
            </a:pPr>
            <a:r>
              <a:rPr lang="en-US" sz="2400" b="1" kern="1200">
                <a:solidFill>
                  <a:schemeClr val="tx1"/>
                </a:solidFill>
                <a:latin typeface="+mn-lt"/>
                <a:ea typeface="+mn-ea"/>
                <a:cs typeface="+mn-cs"/>
              </a:rPr>
              <a:t>Linear Discriminant Analysis (LDA)</a:t>
            </a:r>
            <a:endParaRPr lang="en-US" sz="2400" kern="1200">
              <a:solidFill>
                <a:schemeClr val="tx1"/>
              </a:solidFill>
              <a:latin typeface="+mn-lt"/>
              <a:ea typeface="+mn-ea"/>
              <a:cs typeface="+mn-cs"/>
            </a:endParaRPr>
          </a:p>
        </p:txBody>
      </p:sp>
      <p:sp>
        <p:nvSpPr>
          <p:cNvPr id="22"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605660" y="145634"/>
            <a:ext cx="1715478" cy="692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305E3A94-5EF8-E571-BD5B-ED33ABE14060}"/>
              </a:ext>
            </a:extLst>
          </p:cNvPr>
          <p:cNvPicPr>
            <a:picLocks noChangeAspect="1"/>
          </p:cNvPicPr>
          <p:nvPr/>
        </p:nvPicPr>
        <p:blipFill>
          <a:blip r:embed="rId2"/>
          <a:stretch>
            <a:fillRect/>
          </a:stretch>
        </p:blipFill>
        <p:spPr>
          <a:xfrm>
            <a:off x="785715" y="1471904"/>
            <a:ext cx="5911388" cy="4416717"/>
          </a:xfrm>
          <a:prstGeom prst="rect">
            <a:avLst/>
          </a:prstGeom>
        </p:spPr>
      </p:pic>
      <p:sp>
        <p:nvSpPr>
          <p:cNvPr id="24" name="Rectangle 14">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80788"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526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285240" y="694624"/>
            <a:ext cx="8074815" cy="1618489"/>
          </a:xfrm>
        </p:spPr>
        <p:txBody>
          <a:bodyPr anchor="ctr">
            <a:normAutofit/>
          </a:bodyPr>
          <a:lstStyle/>
          <a:p>
            <a:r>
              <a:rPr lang="en-US" sz="7200"/>
              <a:t>Observations</a:t>
            </a:r>
          </a:p>
        </p:txBody>
      </p:sp>
      <p:graphicFrame>
        <p:nvGraphicFramePr>
          <p:cNvPr id="14" name="Content Placeholder 2">
            <a:extLst>
              <a:ext uri="{FF2B5EF4-FFF2-40B4-BE49-F238E27FC236}">
                <a16:creationId xmlns:a16="http://schemas.microsoft.com/office/drawing/2014/main" id="{9C46A39C-3CA2-1016-B458-6EC0F566E154}"/>
              </a:ext>
            </a:extLst>
          </p:cNvPr>
          <p:cNvGraphicFramePr>
            <a:graphicFrameLocks noGrp="1"/>
          </p:cNvGraphicFramePr>
          <p:nvPr>
            <p:ph idx="1"/>
            <p:extLst>
              <p:ext uri="{D42A27DB-BD31-4B8C-83A1-F6EECF244321}">
                <p14:modId xmlns:p14="http://schemas.microsoft.com/office/powerpoint/2010/main" val="2435553932"/>
              </p:ext>
            </p:extLst>
          </p:nvPr>
        </p:nvGraphicFramePr>
        <p:xfrm>
          <a:off x="870622" y="2159211"/>
          <a:ext cx="10508781" cy="451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Ml6">
            <a:hlinkClick r:id="" action="ppaction://media"/>
            <a:extLst>
              <a:ext uri="{FF2B5EF4-FFF2-40B4-BE49-F238E27FC236}">
                <a16:creationId xmlns:a16="http://schemas.microsoft.com/office/drawing/2014/main" id="{2B1B4153-357E-03B3-A750-C87C15293A7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544246" y="1137471"/>
            <a:ext cx="730250" cy="730250"/>
          </a:xfrm>
          <a:prstGeom prst="rect">
            <a:avLst/>
          </a:prstGeom>
        </p:spPr>
      </p:pic>
    </p:spTree>
    <p:extLst>
      <p:ext uri="{BB962C8B-B14F-4D97-AF65-F5344CB8AC3E}">
        <p14:creationId xmlns:p14="http://schemas.microsoft.com/office/powerpoint/2010/main" val="225524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Implementation</a:t>
            </a:r>
          </a:p>
        </p:txBody>
      </p:sp>
      <p:cxnSp>
        <p:nvCxnSpPr>
          <p:cNvPr id="23" name="Straight Connector 2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0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285240" y="1050595"/>
            <a:ext cx="8074815" cy="1618489"/>
          </a:xfrm>
        </p:spPr>
        <p:txBody>
          <a:bodyPr anchor="ctr">
            <a:normAutofit/>
          </a:bodyPr>
          <a:lstStyle/>
          <a:p>
            <a:r>
              <a:rPr lang="en-US" sz="7200"/>
              <a:t>Algorithms applied</a:t>
            </a:r>
          </a:p>
        </p:txBody>
      </p:sp>
      <p:sp>
        <p:nvSpPr>
          <p:cNvPr id="3" name="Content Placeholder 2">
            <a:extLst>
              <a:ext uri="{FF2B5EF4-FFF2-40B4-BE49-F238E27FC236}">
                <a16:creationId xmlns:a16="http://schemas.microsoft.com/office/drawing/2014/main" id="{527275FD-CFC9-A233-7457-4C66E5E1A5C9}"/>
              </a:ext>
            </a:extLst>
          </p:cNvPr>
          <p:cNvSpPr>
            <a:spLocks noGrp="1"/>
          </p:cNvSpPr>
          <p:nvPr>
            <p:ph idx="1"/>
          </p:nvPr>
        </p:nvSpPr>
        <p:spPr>
          <a:xfrm>
            <a:off x="1285240" y="2969469"/>
            <a:ext cx="8074815" cy="2800395"/>
          </a:xfrm>
        </p:spPr>
        <p:txBody>
          <a:bodyPr anchor="t">
            <a:normAutofit fontScale="92500" lnSpcReduction="20000"/>
          </a:bodyPr>
          <a:lstStyle/>
          <a:p>
            <a:pPr marL="0" indent="0">
              <a:buNone/>
            </a:pPr>
            <a:r>
              <a:rPr lang="en-US" sz="2400">
                <a:latin typeface="Consolas"/>
                <a:ea typeface="+mn-lt"/>
                <a:cs typeface="+mn-lt"/>
              </a:rPr>
              <a:t>In this project, our goal is to build classification task for predicting the child mortality and maternity mortality. For this we used the following models.</a:t>
            </a:r>
            <a:endParaRPr lang="en-US" sz="2400">
              <a:latin typeface="Consolas"/>
              <a:cs typeface="Calibri" panose="020F0502020204030204"/>
            </a:endParaRPr>
          </a:p>
          <a:p>
            <a:pPr marL="0" indent="0">
              <a:buNone/>
            </a:pPr>
            <a:endParaRPr lang="en-US" sz="2400">
              <a:latin typeface="Consolas"/>
            </a:endParaRPr>
          </a:p>
          <a:p>
            <a:r>
              <a:rPr lang="en-US" b="1">
                <a:latin typeface="Consolas"/>
              </a:rPr>
              <a:t>Logistic regression</a:t>
            </a:r>
            <a:endParaRPr lang="en-US">
              <a:latin typeface="Consolas"/>
            </a:endParaRPr>
          </a:p>
          <a:p>
            <a:r>
              <a:rPr lang="en-US" b="1">
                <a:latin typeface="Consolas"/>
              </a:rPr>
              <a:t>Random Forest</a:t>
            </a:r>
            <a:endParaRPr lang="en-US">
              <a:latin typeface="Consolas"/>
            </a:endParaRPr>
          </a:p>
          <a:p>
            <a:r>
              <a:rPr lang="en-US" b="1">
                <a:latin typeface="Consolas"/>
              </a:rPr>
              <a:t>K-nearest neighbors (KNN)</a:t>
            </a:r>
            <a:endParaRPr lang="en-US">
              <a:latin typeface="Consolas"/>
              <a:cs typeface="Calibri"/>
            </a:endParaRPr>
          </a:p>
          <a:p>
            <a:pPr marL="0" indent="0">
              <a:buNone/>
            </a:pPr>
            <a:endParaRPr lang="en-US" sz="2400">
              <a:cs typeface="Calibri"/>
            </a:endParaRPr>
          </a:p>
        </p:txBody>
      </p:sp>
      <p:pic>
        <p:nvPicPr>
          <p:cNvPr id="4" name="ML7">
            <a:hlinkClick r:id="" action="ppaction://media"/>
            <a:extLst>
              <a:ext uri="{FF2B5EF4-FFF2-40B4-BE49-F238E27FC236}">
                <a16:creationId xmlns:a16="http://schemas.microsoft.com/office/drawing/2014/main" id="{D3B340A5-7E01-3819-BDE9-49CE7E4AE5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73392" y="1497066"/>
            <a:ext cx="730250" cy="730250"/>
          </a:xfrm>
          <a:prstGeom prst="rect">
            <a:avLst/>
          </a:prstGeom>
        </p:spPr>
      </p:pic>
    </p:spTree>
    <p:extLst>
      <p:ext uri="{BB962C8B-B14F-4D97-AF65-F5344CB8AC3E}">
        <p14:creationId xmlns:p14="http://schemas.microsoft.com/office/powerpoint/2010/main" val="26249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64BFF4-D544-BEC9-2073-42DC32699F1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Logistic Regression</a:t>
            </a:r>
          </a:p>
        </p:txBody>
      </p:sp>
      <p:pic>
        <p:nvPicPr>
          <p:cNvPr id="4" name="Picture 4" descr="Graphical user interface, text, application&#10;&#10;Description automatically generated">
            <a:extLst>
              <a:ext uri="{FF2B5EF4-FFF2-40B4-BE49-F238E27FC236}">
                <a16:creationId xmlns:a16="http://schemas.microsoft.com/office/drawing/2014/main" id="{0D52C10C-69F9-F676-9A3E-0223BC883517}"/>
              </a:ext>
            </a:extLst>
          </p:cNvPr>
          <p:cNvPicPr>
            <a:picLocks noGrp="1" noChangeAspect="1"/>
          </p:cNvPicPr>
          <p:nvPr>
            <p:ph idx="1"/>
          </p:nvPr>
        </p:nvPicPr>
        <p:blipFill>
          <a:blip r:embed="rId4"/>
          <a:stretch>
            <a:fillRect/>
          </a:stretch>
        </p:blipFill>
        <p:spPr>
          <a:xfrm>
            <a:off x="723900" y="2367465"/>
            <a:ext cx="10744200" cy="3921633"/>
          </a:xfrm>
          <a:prstGeom prst="rect">
            <a:avLst/>
          </a:prstGeom>
        </p:spPr>
      </p:pic>
      <p:pic>
        <p:nvPicPr>
          <p:cNvPr id="5" name="Recorded Sound">
            <a:hlinkClick r:id="" action="ppaction://media"/>
            <a:extLst>
              <a:ext uri="{FF2B5EF4-FFF2-40B4-BE49-F238E27FC236}">
                <a16:creationId xmlns:a16="http://schemas.microsoft.com/office/drawing/2014/main" id="{7542E9BC-D9AF-BFD0-82A5-427C8E3D44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8500" y="1041753"/>
            <a:ext cx="609600" cy="609600"/>
          </a:xfrm>
          <a:prstGeom prst="rect">
            <a:avLst/>
          </a:prstGeom>
        </p:spPr>
      </p:pic>
    </p:spTree>
    <p:extLst>
      <p:ext uri="{BB962C8B-B14F-4D97-AF65-F5344CB8AC3E}">
        <p14:creationId xmlns:p14="http://schemas.microsoft.com/office/powerpoint/2010/main" val="207967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594360" y="1209086"/>
            <a:ext cx="3876848" cy="4064925"/>
          </a:xfrm>
        </p:spPr>
        <p:txBody>
          <a:bodyPr anchor="ctr">
            <a:normAutofit/>
          </a:bodyPr>
          <a:lstStyle/>
          <a:p>
            <a:r>
              <a:rPr lang="en-US" sz="5000"/>
              <a:t>Table of Contents</a:t>
            </a:r>
          </a:p>
        </p:txBody>
      </p:sp>
      <p:grpSp>
        <p:nvGrpSpPr>
          <p:cNvPr id="22" name="Group 21">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3"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0914668A-011D-0067-BF51-1BAF2278008D}"/>
              </a:ext>
            </a:extLst>
          </p:cNvPr>
          <p:cNvGraphicFramePr>
            <a:graphicFrameLocks noGrp="1"/>
          </p:cNvGraphicFramePr>
          <p:nvPr>
            <p:ph idx="1"/>
            <p:extLst>
              <p:ext uri="{D42A27DB-BD31-4B8C-83A1-F6EECF244321}">
                <p14:modId xmlns:p14="http://schemas.microsoft.com/office/powerpoint/2010/main" val="4054845848"/>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4" name="ML2">
            <a:hlinkClick r:id="" action="ppaction://media"/>
            <a:extLst>
              <a:ext uri="{FF2B5EF4-FFF2-40B4-BE49-F238E27FC236}">
                <a16:creationId xmlns:a16="http://schemas.microsoft.com/office/drawing/2014/main" id="{A609DAD8-535F-7174-7C4F-7D086BCB6C4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96234" y="5565535"/>
            <a:ext cx="730250" cy="730250"/>
          </a:xfrm>
          <a:prstGeom prst="rect">
            <a:avLst/>
          </a:prstGeom>
        </p:spPr>
      </p:pic>
    </p:spTree>
    <p:extLst>
      <p:ext uri="{BB962C8B-B14F-4D97-AF65-F5344CB8AC3E}">
        <p14:creationId xmlns:p14="http://schemas.microsoft.com/office/powerpoint/2010/main" val="16461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6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1">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3024D-2836-30A7-91F7-04FAD1036580}"/>
              </a:ext>
            </a:extLst>
          </p:cNvPr>
          <p:cNvSpPr>
            <a:spLocks noGrp="1"/>
          </p:cNvSpPr>
          <p:nvPr>
            <p:ph type="title"/>
          </p:nvPr>
        </p:nvSpPr>
        <p:spPr>
          <a:xfrm>
            <a:off x="1199031" y="5537246"/>
            <a:ext cx="9681882" cy="739880"/>
          </a:xfrm>
        </p:spPr>
        <p:txBody>
          <a:bodyPr vert="horz" lIns="91440" tIns="45720" rIns="91440" bIns="45720" rtlCol="0" anchor="b">
            <a:normAutofit/>
          </a:bodyPr>
          <a:lstStyle/>
          <a:p>
            <a:pPr marL="285750" indent="-285750" algn="ctr"/>
            <a:r>
              <a:rPr lang="en-US" sz="2300" kern="1200">
                <a:solidFill>
                  <a:schemeClr val="tx1">
                    <a:lumMod val="85000"/>
                    <a:lumOff val="15000"/>
                  </a:schemeClr>
                </a:solidFill>
                <a:latin typeface="Consolas"/>
              </a:rPr>
              <a:t>Cross </a:t>
            </a:r>
            <a:r>
              <a:rPr lang="en-US" sz="2300" kern="1200" err="1">
                <a:solidFill>
                  <a:schemeClr val="tx1">
                    <a:lumMod val="85000"/>
                    <a:lumOff val="15000"/>
                  </a:schemeClr>
                </a:solidFill>
                <a:latin typeface="Consolas"/>
              </a:rPr>
              <a:t>val</a:t>
            </a:r>
            <a:r>
              <a:rPr lang="en-US" sz="2300" kern="1200">
                <a:solidFill>
                  <a:schemeClr val="tx1">
                    <a:lumMod val="85000"/>
                    <a:lumOff val="15000"/>
                  </a:schemeClr>
                </a:solidFill>
                <a:latin typeface="Consolas"/>
              </a:rPr>
              <a:t> mean : 0.903</a:t>
            </a:r>
          </a:p>
          <a:p>
            <a:pPr marL="285750" indent="-285750" algn="ctr"/>
            <a:r>
              <a:rPr lang="en-US" sz="2300" kern="1200">
                <a:solidFill>
                  <a:schemeClr val="tx1">
                    <a:lumMod val="85000"/>
                    <a:lumOff val="15000"/>
                  </a:schemeClr>
                </a:solidFill>
                <a:latin typeface="Consolas"/>
              </a:rPr>
              <a:t>Score after tuning: 0.91</a:t>
            </a:r>
          </a:p>
        </p:txBody>
      </p:sp>
      <p:pic>
        <p:nvPicPr>
          <p:cNvPr id="12" name="Picture 4" descr="Text&#10;&#10;Description automatically generated">
            <a:extLst>
              <a:ext uri="{FF2B5EF4-FFF2-40B4-BE49-F238E27FC236}">
                <a16:creationId xmlns:a16="http://schemas.microsoft.com/office/drawing/2014/main" id="{9D677935-8E6C-9214-6FB4-C14762FCC99A}"/>
              </a:ext>
            </a:extLst>
          </p:cNvPr>
          <p:cNvPicPr>
            <a:picLocks noGrp="1" noChangeAspect="1"/>
          </p:cNvPicPr>
          <p:nvPr>
            <p:ph sz="half" idx="1"/>
          </p:nvPr>
        </p:nvPicPr>
        <p:blipFill>
          <a:blip r:embed="rId4"/>
          <a:stretch>
            <a:fillRect/>
          </a:stretch>
        </p:blipFill>
        <p:spPr>
          <a:xfrm>
            <a:off x="3152102" y="579473"/>
            <a:ext cx="5887795" cy="4224493"/>
          </a:xfrm>
          <a:prstGeom prst="rect">
            <a:avLst/>
          </a:prstGeom>
        </p:spPr>
      </p:pic>
      <p:pic>
        <p:nvPicPr>
          <p:cNvPr id="3" name="Recorded Sound">
            <a:hlinkClick r:id="" action="ppaction://media"/>
            <a:extLst>
              <a:ext uri="{FF2B5EF4-FFF2-40B4-BE49-F238E27FC236}">
                <a16:creationId xmlns:a16="http://schemas.microsoft.com/office/drawing/2014/main" id="{EE6F0F68-09FD-D242-013E-CF30FB2CE1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11148" y="817099"/>
            <a:ext cx="609600" cy="609600"/>
          </a:xfrm>
          <a:prstGeom prst="rect">
            <a:avLst/>
          </a:prstGeom>
        </p:spPr>
      </p:pic>
    </p:spTree>
    <p:extLst>
      <p:ext uri="{BB962C8B-B14F-4D97-AF65-F5344CB8AC3E}">
        <p14:creationId xmlns:p14="http://schemas.microsoft.com/office/powerpoint/2010/main" val="3358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E5343-A19E-C335-1FD2-653874BFE0A7}"/>
              </a:ext>
            </a:extLst>
          </p:cNvPr>
          <p:cNvSpPr>
            <a:spLocks noGrp="1"/>
          </p:cNvSpPr>
          <p:nvPr>
            <p:ph type="title"/>
          </p:nvPr>
        </p:nvSpPr>
        <p:spPr>
          <a:xfrm>
            <a:off x="1255060" y="5279511"/>
            <a:ext cx="9681882" cy="739880"/>
          </a:xfrm>
          <a:prstGeom prst="ellipse">
            <a:avLst/>
          </a:prstGeom>
        </p:spPr>
        <p:txBody>
          <a:bodyPr vert="horz" lIns="91440" tIns="45720" rIns="91440" bIns="45720" rtlCol="0" anchor="b">
            <a:normAutofit/>
          </a:bodyPr>
          <a:lstStyle/>
          <a:p>
            <a:pPr algn="ctr"/>
            <a:r>
              <a:rPr lang="en-US" sz="3100" kern="1200">
                <a:solidFill>
                  <a:schemeClr val="tx1">
                    <a:lumMod val="85000"/>
                    <a:lumOff val="15000"/>
                  </a:schemeClr>
                </a:solidFill>
                <a:latin typeface="+mj-lt"/>
                <a:ea typeface="+mj-ea"/>
                <a:cs typeface="+mj-cs"/>
              </a:rPr>
              <a:t>Performance of Logistic Regression</a:t>
            </a:r>
          </a:p>
        </p:txBody>
      </p:sp>
      <p:pic>
        <p:nvPicPr>
          <p:cNvPr id="4" name="Picture 4" descr="Table&#10;&#10;Description automatically generated">
            <a:extLst>
              <a:ext uri="{FF2B5EF4-FFF2-40B4-BE49-F238E27FC236}">
                <a16:creationId xmlns:a16="http://schemas.microsoft.com/office/drawing/2014/main" id="{27DF941B-AF5D-F605-0F7D-31AF108AD979}"/>
              </a:ext>
            </a:extLst>
          </p:cNvPr>
          <p:cNvPicPr>
            <a:picLocks noGrp="1" noChangeAspect="1"/>
          </p:cNvPicPr>
          <p:nvPr>
            <p:ph idx="1"/>
          </p:nvPr>
        </p:nvPicPr>
        <p:blipFill>
          <a:blip r:embed="rId4"/>
          <a:stretch>
            <a:fillRect/>
          </a:stretch>
        </p:blipFill>
        <p:spPr>
          <a:xfrm>
            <a:off x="1601858" y="579473"/>
            <a:ext cx="8988282" cy="4224493"/>
          </a:xfrm>
          <a:prstGeom prst="rect">
            <a:avLst/>
          </a:prstGeom>
        </p:spPr>
      </p:pic>
      <p:pic>
        <p:nvPicPr>
          <p:cNvPr id="3" name="Recorded Sound">
            <a:hlinkClick r:id="" action="ppaction://media"/>
            <a:extLst>
              <a:ext uri="{FF2B5EF4-FFF2-40B4-BE49-F238E27FC236}">
                <a16:creationId xmlns:a16="http://schemas.microsoft.com/office/drawing/2014/main" id="{55293C6F-652F-3F40-6F07-9F36226C06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81470" y="838609"/>
            <a:ext cx="609600" cy="609600"/>
          </a:xfrm>
          <a:prstGeom prst="rect">
            <a:avLst/>
          </a:prstGeom>
        </p:spPr>
      </p:pic>
    </p:spTree>
    <p:extLst>
      <p:ext uri="{BB962C8B-B14F-4D97-AF65-F5344CB8AC3E}">
        <p14:creationId xmlns:p14="http://schemas.microsoft.com/office/powerpoint/2010/main" val="19117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0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E4E863-6652-994E-4F0B-530FF9979879}"/>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a:solidFill>
                  <a:schemeClr val="tx1"/>
                </a:solidFill>
                <a:latin typeface="+mj-lt"/>
                <a:ea typeface="+mj-ea"/>
                <a:cs typeface="+mj-cs"/>
              </a:rPr>
              <a:t>K-Nearest Neighbor</a:t>
            </a:r>
          </a:p>
        </p:txBody>
      </p:sp>
      <p:sp>
        <p:nvSpPr>
          <p:cNvPr id="9" name="Content Placeholder 8">
            <a:extLst>
              <a:ext uri="{FF2B5EF4-FFF2-40B4-BE49-F238E27FC236}">
                <a16:creationId xmlns:a16="http://schemas.microsoft.com/office/drawing/2014/main" id="{63ACF92A-C6B1-F3FA-7FEE-54B02DF838AB}"/>
              </a:ext>
            </a:extLst>
          </p:cNvPr>
          <p:cNvSpPr>
            <a:spLocks noGrp="1"/>
          </p:cNvSpPr>
          <p:nvPr>
            <p:ph idx="1"/>
          </p:nvPr>
        </p:nvSpPr>
        <p:spPr>
          <a:xfrm>
            <a:off x="1024975" y="3475833"/>
            <a:ext cx="3950437" cy="1172332"/>
          </a:xfrm>
        </p:spPr>
        <p:txBody>
          <a:bodyPr vert="horz" lIns="91440" tIns="45720" rIns="91440" bIns="45720" rtlCol="0" anchor="t">
            <a:normAutofit/>
          </a:bodyPr>
          <a:lstStyle/>
          <a:p>
            <a:pPr marL="285750"/>
            <a:r>
              <a:rPr lang="en-US" sz="2000">
                <a:latin typeface="Consolas"/>
              </a:rPr>
              <a:t>Cross </a:t>
            </a:r>
            <a:r>
              <a:rPr lang="en-US" sz="2000" err="1">
                <a:latin typeface="Consolas"/>
              </a:rPr>
              <a:t>val</a:t>
            </a:r>
            <a:r>
              <a:rPr lang="en-US" sz="2000">
                <a:latin typeface="Consolas"/>
              </a:rPr>
              <a:t> mean : 0.89</a:t>
            </a:r>
          </a:p>
          <a:p>
            <a:pPr marL="285750"/>
            <a:r>
              <a:rPr lang="en-US" sz="2000">
                <a:latin typeface="Consolas"/>
              </a:rPr>
              <a:t>Score after tuning: 0.91</a:t>
            </a:r>
          </a:p>
        </p:txBody>
      </p:sp>
      <p:pic>
        <p:nvPicPr>
          <p:cNvPr id="11" name="Picture 4" descr="Text&#10;&#10;Description automatically generated">
            <a:extLst>
              <a:ext uri="{FF2B5EF4-FFF2-40B4-BE49-F238E27FC236}">
                <a16:creationId xmlns:a16="http://schemas.microsoft.com/office/drawing/2014/main" id="{617BA9AA-31E0-9C65-8BCA-2D8A54520450}"/>
              </a:ext>
            </a:extLst>
          </p:cNvPr>
          <p:cNvPicPr>
            <a:picLocks noChangeAspect="1"/>
          </p:cNvPicPr>
          <p:nvPr/>
        </p:nvPicPr>
        <p:blipFill>
          <a:blip r:embed="rId4"/>
          <a:stretch>
            <a:fillRect/>
          </a:stretch>
        </p:blipFill>
        <p:spPr>
          <a:xfrm>
            <a:off x="5195367" y="2110713"/>
            <a:ext cx="6122005" cy="3915523"/>
          </a:xfrm>
          <a:prstGeom prst="rect">
            <a:avLst/>
          </a:prstGeom>
        </p:spPr>
      </p:pic>
      <p:sp>
        <p:nvSpPr>
          <p:cNvPr id="20" name="Freeform: Shape 1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Recorded Sound">
            <a:hlinkClick r:id="" action="ppaction://media"/>
            <a:extLst>
              <a:ext uri="{FF2B5EF4-FFF2-40B4-BE49-F238E27FC236}">
                <a16:creationId xmlns:a16="http://schemas.microsoft.com/office/drawing/2014/main" id="{F2CAA512-550D-1591-56BE-3BBE0B9A73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38215" y="1030917"/>
            <a:ext cx="609600" cy="609600"/>
          </a:xfrm>
          <a:prstGeom prst="rect">
            <a:avLst/>
          </a:prstGeom>
        </p:spPr>
      </p:pic>
    </p:spTree>
    <p:extLst>
      <p:ext uri="{BB962C8B-B14F-4D97-AF65-F5344CB8AC3E}">
        <p14:creationId xmlns:p14="http://schemas.microsoft.com/office/powerpoint/2010/main" val="10825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6FBE-6EF3-DF90-E050-39D3D18FF7FB}"/>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Performance of KNN</a:t>
            </a:r>
          </a:p>
        </p:txBody>
      </p:sp>
      <p:pic>
        <p:nvPicPr>
          <p:cNvPr id="4" name="Picture 4" descr="Table&#10;&#10;Description automatically generated">
            <a:extLst>
              <a:ext uri="{FF2B5EF4-FFF2-40B4-BE49-F238E27FC236}">
                <a16:creationId xmlns:a16="http://schemas.microsoft.com/office/drawing/2014/main" id="{0E6E04FE-AC6C-3A17-9A5A-AEE194D60D0D}"/>
              </a:ext>
            </a:extLst>
          </p:cNvPr>
          <p:cNvPicPr>
            <a:picLocks noGrp="1" noChangeAspect="1"/>
          </p:cNvPicPr>
          <p:nvPr>
            <p:ph idx="1"/>
          </p:nvPr>
        </p:nvPicPr>
        <p:blipFill>
          <a:blip r:embed="rId4"/>
          <a:stretch>
            <a:fillRect/>
          </a:stretch>
        </p:blipFill>
        <p:spPr>
          <a:xfrm>
            <a:off x="1933937" y="579473"/>
            <a:ext cx="8324124" cy="4224493"/>
          </a:xfrm>
          <a:prstGeom prst="rect">
            <a:avLst/>
          </a:prstGeom>
        </p:spPr>
      </p:pic>
      <p:pic>
        <p:nvPicPr>
          <p:cNvPr id="3" name="Recorded Sound">
            <a:hlinkClick r:id="" action="ppaction://media"/>
            <a:extLst>
              <a:ext uri="{FF2B5EF4-FFF2-40B4-BE49-F238E27FC236}">
                <a16:creationId xmlns:a16="http://schemas.microsoft.com/office/drawing/2014/main" id="{23930E0C-EC31-0F3B-EA5B-9E38AEDBC8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58061" y="838609"/>
            <a:ext cx="609600" cy="609600"/>
          </a:xfrm>
          <a:prstGeom prst="rect">
            <a:avLst/>
          </a:prstGeom>
        </p:spPr>
      </p:pic>
    </p:spTree>
    <p:extLst>
      <p:ext uri="{BB962C8B-B14F-4D97-AF65-F5344CB8AC3E}">
        <p14:creationId xmlns:p14="http://schemas.microsoft.com/office/powerpoint/2010/main" val="71018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B8CBF2-5379-F613-C7CC-7DA831168EC8}"/>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a:solidFill>
                  <a:schemeClr val="tx1"/>
                </a:solidFill>
                <a:latin typeface="+mj-lt"/>
                <a:ea typeface="+mj-ea"/>
                <a:cs typeface="+mj-cs"/>
              </a:rPr>
              <a:t>Random Forest Classifier</a:t>
            </a:r>
          </a:p>
        </p:txBody>
      </p:sp>
      <p:sp>
        <p:nvSpPr>
          <p:cNvPr id="5" name="Content Placeholder 8">
            <a:extLst>
              <a:ext uri="{FF2B5EF4-FFF2-40B4-BE49-F238E27FC236}">
                <a16:creationId xmlns:a16="http://schemas.microsoft.com/office/drawing/2014/main" id="{FE2B2C72-0FE4-0819-16DA-E979A1B12B13}"/>
              </a:ext>
            </a:extLst>
          </p:cNvPr>
          <p:cNvSpPr txBox="1">
            <a:spLocks/>
          </p:cNvSpPr>
          <p:nvPr/>
        </p:nvSpPr>
        <p:spPr>
          <a:xfrm>
            <a:off x="980152" y="3498244"/>
            <a:ext cx="4746055" cy="14076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2000">
                <a:latin typeface="Consolas"/>
              </a:rPr>
              <a:t>Cross </a:t>
            </a:r>
            <a:r>
              <a:rPr lang="en-US" sz="2000" err="1">
                <a:latin typeface="Consolas"/>
              </a:rPr>
              <a:t>val</a:t>
            </a:r>
            <a:r>
              <a:rPr lang="en-US" sz="2000">
                <a:latin typeface="Consolas"/>
              </a:rPr>
              <a:t> mean : 0.929</a:t>
            </a:r>
          </a:p>
          <a:p>
            <a:pPr marL="285750"/>
            <a:r>
              <a:rPr lang="en-US" sz="2000">
                <a:latin typeface="Consolas"/>
              </a:rPr>
              <a:t>Score after tuning: 0.933</a:t>
            </a:r>
          </a:p>
        </p:txBody>
      </p:sp>
      <p:pic>
        <p:nvPicPr>
          <p:cNvPr id="9" name="Picture 4" descr="Text, table&#10;&#10;Description automatically generated">
            <a:extLst>
              <a:ext uri="{FF2B5EF4-FFF2-40B4-BE49-F238E27FC236}">
                <a16:creationId xmlns:a16="http://schemas.microsoft.com/office/drawing/2014/main" id="{33CAE614-A1C8-BD17-28EA-57C2E57F11A5}"/>
              </a:ext>
            </a:extLst>
          </p:cNvPr>
          <p:cNvPicPr>
            <a:picLocks noGrp="1" noChangeAspect="1"/>
          </p:cNvPicPr>
          <p:nvPr>
            <p:ph idx="1"/>
          </p:nvPr>
        </p:nvPicPr>
        <p:blipFill>
          <a:blip r:embed="rId4"/>
          <a:stretch>
            <a:fillRect/>
          </a:stretch>
        </p:blipFill>
        <p:spPr>
          <a:xfrm>
            <a:off x="5038485" y="2509591"/>
            <a:ext cx="6917622" cy="3095355"/>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Recorded Sound">
            <a:hlinkClick r:id="" action="ppaction://media"/>
            <a:extLst>
              <a:ext uri="{FF2B5EF4-FFF2-40B4-BE49-F238E27FC236}">
                <a16:creationId xmlns:a16="http://schemas.microsoft.com/office/drawing/2014/main" id="{F70FAAAF-3C7F-D6BE-000D-5CB3F818FE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9855" y="1313703"/>
            <a:ext cx="609600" cy="609600"/>
          </a:xfrm>
          <a:prstGeom prst="rect">
            <a:avLst/>
          </a:prstGeom>
        </p:spPr>
      </p:pic>
    </p:spTree>
    <p:extLst>
      <p:ext uri="{BB962C8B-B14F-4D97-AF65-F5344CB8AC3E}">
        <p14:creationId xmlns:p14="http://schemas.microsoft.com/office/powerpoint/2010/main" val="13522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E5343-A19E-C335-1FD2-653874BFE0A7}"/>
              </a:ext>
            </a:extLst>
          </p:cNvPr>
          <p:cNvSpPr>
            <a:spLocks noGrp="1"/>
          </p:cNvSpPr>
          <p:nvPr>
            <p:ph type="title"/>
          </p:nvPr>
        </p:nvSpPr>
        <p:spPr>
          <a:xfrm>
            <a:off x="1255060" y="5279511"/>
            <a:ext cx="9681882" cy="739880"/>
          </a:xfrm>
          <a:prstGeom prst="ellipse">
            <a:avLst/>
          </a:prstGeom>
        </p:spPr>
        <p:txBody>
          <a:bodyPr vert="horz" lIns="91440" tIns="45720" rIns="91440" bIns="45720" rtlCol="0" anchor="b">
            <a:normAutofit/>
          </a:bodyPr>
          <a:lstStyle/>
          <a:p>
            <a:pPr algn="ctr"/>
            <a:r>
              <a:rPr lang="en-US" sz="3100" kern="1200">
                <a:solidFill>
                  <a:schemeClr val="tx1">
                    <a:lumMod val="85000"/>
                    <a:lumOff val="15000"/>
                  </a:schemeClr>
                </a:solidFill>
                <a:latin typeface="+mj-lt"/>
                <a:ea typeface="+mj-ea"/>
                <a:cs typeface="+mj-cs"/>
              </a:rPr>
              <a:t>Performance of </a:t>
            </a:r>
            <a:r>
              <a:rPr lang="en-US" sz="3100">
                <a:solidFill>
                  <a:schemeClr val="tx1">
                    <a:lumMod val="85000"/>
                    <a:lumOff val="15000"/>
                  </a:schemeClr>
                </a:solidFill>
              </a:rPr>
              <a:t>Random Forest</a:t>
            </a:r>
            <a:endParaRPr lang="en-US" sz="3100" kern="1200">
              <a:solidFill>
                <a:schemeClr val="tx1">
                  <a:lumMod val="85000"/>
                  <a:lumOff val="15000"/>
                </a:schemeClr>
              </a:solidFill>
              <a:latin typeface="+mj-lt"/>
              <a:ea typeface="+mj-ea"/>
              <a:cs typeface="+mj-cs"/>
            </a:endParaRPr>
          </a:p>
        </p:txBody>
      </p:sp>
      <p:pic>
        <p:nvPicPr>
          <p:cNvPr id="6" name="Picture 6" descr="Table&#10;&#10;Description automatically generated">
            <a:extLst>
              <a:ext uri="{FF2B5EF4-FFF2-40B4-BE49-F238E27FC236}">
                <a16:creationId xmlns:a16="http://schemas.microsoft.com/office/drawing/2014/main" id="{77E48B3B-DB21-1BDC-9567-06339D42A79F}"/>
              </a:ext>
            </a:extLst>
          </p:cNvPr>
          <p:cNvPicPr>
            <a:picLocks noGrp="1" noChangeAspect="1"/>
          </p:cNvPicPr>
          <p:nvPr>
            <p:ph idx="1"/>
          </p:nvPr>
        </p:nvPicPr>
        <p:blipFill>
          <a:blip r:embed="rId4"/>
          <a:stretch>
            <a:fillRect/>
          </a:stretch>
        </p:blipFill>
        <p:spPr>
          <a:xfrm>
            <a:off x="1583772" y="211978"/>
            <a:ext cx="9170131" cy="4732338"/>
          </a:xfrm>
        </p:spPr>
      </p:pic>
      <p:pic>
        <p:nvPicPr>
          <p:cNvPr id="3" name="Recorded Sound">
            <a:hlinkClick r:id="" action="ppaction://media"/>
            <a:extLst>
              <a:ext uri="{FF2B5EF4-FFF2-40B4-BE49-F238E27FC236}">
                <a16:creationId xmlns:a16="http://schemas.microsoft.com/office/drawing/2014/main" id="{8ED3EB40-5A49-A1C8-8059-9A2936EBB8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3903" y="1140656"/>
            <a:ext cx="609600" cy="609600"/>
          </a:xfrm>
          <a:prstGeom prst="rect">
            <a:avLst/>
          </a:prstGeom>
        </p:spPr>
      </p:pic>
    </p:spTree>
    <p:extLst>
      <p:ext uri="{BB962C8B-B14F-4D97-AF65-F5344CB8AC3E}">
        <p14:creationId xmlns:p14="http://schemas.microsoft.com/office/powerpoint/2010/main" val="30477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5847-235D-57CA-F55E-F974BF8C2248}"/>
              </a:ext>
            </a:extLst>
          </p:cNvPr>
          <p:cNvSpPr>
            <a:spLocks noGrp="1"/>
          </p:cNvSpPr>
          <p:nvPr>
            <p:ph type="title"/>
          </p:nvPr>
        </p:nvSpPr>
        <p:spPr>
          <a:xfrm>
            <a:off x="589560" y="856180"/>
            <a:ext cx="4560584" cy="1128068"/>
          </a:xfrm>
        </p:spPr>
        <p:txBody>
          <a:bodyPr anchor="ctr">
            <a:normAutofit/>
          </a:bodyPr>
          <a:lstStyle/>
          <a:p>
            <a:r>
              <a:rPr lang="en-US" sz="4000">
                <a:cs typeface="Calibri Light"/>
              </a:rPr>
              <a:t>Data Imbalance</a:t>
            </a:r>
            <a:endParaRPr lang="en-US" sz="4000"/>
          </a:p>
        </p:txBody>
      </p:sp>
      <p:grpSp>
        <p:nvGrpSpPr>
          <p:cNvPr id="24"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092488A-B44B-253A-32A5-8C4AC3960F8C}"/>
              </a:ext>
            </a:extLst>
          </p:cNvPr>
          <p:cNvSpPr>
            <a:spLocks noGrp="1"/>
          </p:cNvSpPr>
          <p:nvPr>
            <p:ph idx="1"/>
          </p:nvPr>
        </p:nvSpPr>
        <p:spPr>
          <a:xfrm>
            <a:off x="590719" y="2330505"/>
            <a:ext cx="4559425" cy="3979585"/>
          </a:xfrm>
        </p:spPr>
        <p:txBody>
          <a:bodyPr anchor="ctr">
            <a:normAutofit/>
          </a:bodyPr>
          <a:lstStyle/>
          <a:p>
            <a:r>
              <a:rPr lang="en-US" sz="1700">
                <a:latin typeface="Consolas"/>
                <a:ea typeface="+mn-lt"/>
                <a:cs typeface="+mn-lt"/>
              </a:rPr>
              <a:t>As we can see from this graph, 'fetal_health' feature is clearly imbalanced. Hence, we can use Up Sampling as our strategy to balance the data.</a:t>
            </a:r>
            <a:endParaRPr lang="en-US" sz="1700">
              <a:latin typeface="Consolas"/>
              <a:cs typeface="Calibri" panose="020F0502020204030204"/>
            </a:endParaRPr>
          </a:p>
          <a:p>
            <a:endParaRPr lang="en-US" sz="1700">
              <a:latin typeface="Consolas"/>
              <a:ea typeface="+mn-lt"/>
              <a:cs typeface="+mn-lt"/>
            </a:endParaRPr>
          </a:p>
          <a:p>
            <a:r>
              <a:rPr lang="en-US" sz="1700">
                <a:latin typeface="Consolas"/>
                <a:ea typeface="+mn-lt"/>
                <a:cs typeface="+mn-lt"/>
              </a:rPr>
              <a:t>In RandomOverSampler or Up Sampling, we do sampling with replacement, which means we do random sampling in minority class, until it has the same number of instances as majority class. So, the instances in minority class will appear multiple times.</a:t>
            </a:r>
            <a:endParaRPr lang="en-US" sz="1700">
              <a:latin typeface="Consolas"/>
            </a:endParaRPr>
          </a:p>
          <a:p>
            <a:endParaRPr lang="en-US" sz="1700">
              <a:cs typeface="Calibri"/>
            </a:endParaRPr>
          </a:p>
        </p:txBody>
      </p:sp>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460B9A73-2A12-2EBA-206C-373E304ECD47}"/>
              </a:ext>
            </a:extLst>
          </p:cNvPr>
          <p:cNvPicPr>
            <a:picLocks noChangeAspect="1"/>
          </p:cNvPicPr>
          <p:nvPr/>
        </p:nvPicPr>
        <p:blipFill rotWithShape="1">
          <a:blip r:embed="rId4"/>
          <a:srcRect r="38878" b="-1"/>
          <a:stretch/>
        </p:blipFill>
        <p:spPr>
          <a:xfrm>
            <a:off x="5977788" y="799352"/>
            <a:ext cx="5425410" cy="5259296"/>
          </a:xfrm>
          <a:prstGeom prst="rect">
            <a:avLst/>
          </a:prstGeom>
        </p:spPr>
      </p:pic>
      <p:pic>
        <p:nvPicPr>
          <p:cNvPr id="3" name="Audio Recording Jun 9, 2022 at 10:49:21 AM" descr="Audio Recording Jun 9, 2022 at 10:49:21 AM">
            <a:hlinkClick r:id="" action="ppaction://media"/>
            <a:extLst>
              <a:ext uri="{FF2B5EF4-FFF2-40B4-BE49-F238E27FC236}">
                <a16:creationId xmlns:a16="http://schemas.microsoft.com/office/drawing/2014/main" id="{D8695821-6DEB-7CB4-1D67-391D003EC0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6222" y="6045200"/>
            <a:ext cx="812800" cy="812800"/>
          </a:xfrm>
          <a:prstGeom prst="rect">
            <a:avLst/>
          </a:prstGeom>
          <a:solidFill>
            <a:schemeClr val="bg2">
              <a:lumMod val="75000"/>
            </a:schemeClr>
          </a:solidFill>
        </p:spPr>
      </p:pic>
    </p:spTree>
    <p:extLst>
      <p:ext uri="{BB962C8B-B14F-4D97-AF65-F5344CB8AC3E}">
        <p14:creationId xmlns:p14="http://schemas.microsoft.com/office/powerpoint/2010/main" val="11148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9">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41" name="Rectangle 40">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41">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9" name="Rectangle 4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94D116C9-681D-D2F3-B963-B233EB35BFB5}"/>
              </a:ext>
            </a:extLst>
          </p:cNvPr>
          <p:cNvPicPr>
            <a:picLocks noGrp="1" noChangeAspect="1"/>
          </p:cNvPicPr>
          <p:nvPr>
            <p:ph idx="1"/>
          </p:nvPr>
        </p:nvPicPr>
        <p:blipFill rotWithShape="1">
          <a:blip r:embed="rId4"/>
          <a:srcRect t="8191"/>
          <a:stretch/>
        </p:blipFill>
        <p:spPr>
          <a:xfrm>
            <a:off x="838200" y="704765"/>
            <a:ext cx="10628376" cy="5440003"/>
          </a:xfrm>
          <a:prstGeom prst="rect">
            <a:avLst/>
          </a:prstGeom>
        </p:spPr>
      </p:pic>
      <p:pic>
        <p:nvPicPr>
          <p:cNvPr id="2" name="Audio Recording Jun 9, 2022 at 10:50:30 AM" descr="Audio Recording Jun 9, 2022 at 10:50:30 AM">
            <a:hlinkClick r:id="" action="ppaction://media"/>
            <a:extLst>
              <a:ext uri="{FF2B5EF4-FFF2-40B4-BE49-F238E27FC236}">
                <a16:creationId xmlns:a16="http://schemas.microsoft.com/office/drawing/2014/main" id="{CE371E4C-D40F-8FA6-FA84-E6EF6D19CF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162" y="5568565"/>
            <a:ext cx="812800" cy="812800"/>
          </a:xfrm>
          <a:prstGeom prst="rect">
            <a:avLst/>
          </a:prstGeom>
          <a:solidFill>
            <a:schemeClr val="bg2">
              <a:lumMod val="75000"/>
            </a:schemeClr>
          </a:solidFill>
        </p:spPr>
      </p:pic>
    </p:spTree>
    <p:extLst>
      <p:ext uri="{BB962C8B-B14F-4D97-AF65-F5344CB8AC3E}">
        <p14:creationId xmlns:p14="http://schemas.microsoft.com/office/powerpoint/2010/main" val="380445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F346C-B958-CE6B-D228-7657DE10F140}"/>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sz="3200" kern="1200">
                <a:solidFill>
                  <a:schemeClr val="tx1"/>
                </a:solidFill>
                <a:latin typeface="+mj-lt"/>
                <a:ea typeface="+mj-ea"/>
                <a:cs typeface="+mj-cs"/>
              </a:rPr>
              <a:t>Model performance after UpSampling</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1A27B2B9-BE32-909B-E142-93D79FF67F87}"/>
              </a:ext>
            </a:extLst>
          </p:cNvPr>
          <p:cNvPicPr>
            <a:picLocks noGrp="1" noChangeAspect="1"/>
          </p:cNvPicPr>
          <p:nvPr>
            <p:ph idx="1"/>
          </p:nvPr>
        </p:nvPicPr>
        <p:blipFill>
          <a:blip r:embed="rId4"/>
          <a:stretch>
            <a:fillRect/>
          </a:stretch>
        </p:blipFill>
        <p:spPr>
          <a:xfrm>
            <a:off x="959205" y="626034"/>
            <a:ext cx="10369645" cy="3344208"/>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5ADB49-60D9-47FC-447E-FF85EFF49CD0}"/>
              </a:ext>
            </a:extLst>
          </p:cNvPr>
          <p:cNvSpPr txBox="1"/>
          <p:nvPr/>
        </p:nvSpPr>
        <p:spPr>
          <a:xfrm>
            <a:off x="5162719" y="4883544"/>
            <a:ext cx="6586915" cy="155690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We can see that after UpSampling, the scores of both the models have increased.</a:t>
            </a:r>
          </a:p>
        </p:txBody>
      </p:sp>
      <p:pic>
        <p:nvPicPr>
          <p:cNvPr id="3" name="Audio Recording Jun 9, 2022 at 10:56:43 AM" descr="Audio Recording Jun 9, 2022 at 10:56:43 AM">
            <a:hlinkClick r:id="" action="ppaction://media"/>
            <a:extLst>
              <a:ext uri="{FF2B5EF4-FFF2-40B4-BE49-F238E27FC236}">
                <a16:creationId xmlns:a16="http://schemas.microsoft.com/office/drawing/2014/main" id="{BC7F32B7-9659-4B8D-C26A-8E01C2FEB4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1341" y="6045200"/>
            <a:ext cx="812800" cy="812800"/>
          </a:xfrm>
          <a:prstGeom prst="rect">
            <a:avLst/>
          </a:prstGeom>
          <a:solidFill>
            <a:schemeClr val="bg2">
              <a:lumMod val="75000"/>
            </a:schemeClr>
          </a:solidFill>
        </p:spPr>
      </p:pic>
    </p:spTree>
    <p:extLst>
      <p:ext uri="{BB962C8B-B14F-4D97-AF65-F5344CB8AC3E}">
        <p14:creationId xmlns:p14="http://schemas.microsoft.com/office/powerpoint/2010/main" val="268506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804672" y="640263"/>
            <a:ext cx="5221266" cy="1344975"/>
          </a:xfrm>
        </p:spPr>
        <p:txBody>
          <a:bodyPr vert="horz" lIns="91440" tIns="45720" rIns="91440" bIns="45720" rtlCol="0" anchor="ctr">
            <a:normAutofit/>
          </a:bodyPr>
          <a:lstStyle/>
          <a:p>
            <a:r>
              <a:rPr lang="en-US" sz="4000"/>
              <a:t>Results</a:t>
            </a:r>
          </a:p>
        </p:txBody>
      </p:sp>
      <p:sp>
        <p:nvSpPr>
          <p:cNvPr id="3" name="Content Placeholder 2">
            <a:extLst>
              <a:ext uri="{FF2B5EF4-FFF2-40B4-BE49-F238E27FC236}">
                <a16:creationId xmlns:a16="http://schemas.microsoft.com/office/drawing/2014/main" id="{8500056F-85AC-3D82-B41A-1AC16F7D99AA}"/>
              </a:ext>
            </a:extLst>
          </p:cNvPr>
          <p:cNvSpPr>
            <a:spLocks noGrp="1"/>
          </p:cNvSpPr>
          <p:nvPr>
            <p:ph sz="half" idx="2"/>
          </p:nvPr>
        </p:nvSpPr>
        <p:spPr>
          <a:xfrm>
            <a:off x="804672" y="2121763"/>
            <a:ext cx="5235490" cy="3773010"/>
          </a:xfrm>
        </p:spPr>
        <p:txBody>
          <a:bodyPr vert="horz" lIns="91440" tIns="45720" rIns="91440" bIns="45720" rtlCol="0" anchor="t">
            <a:normAutofit/>
          </a:bodyPr>
          <a:lstStyle/>
          <a:p>
            <a:r>
              <a:rPr lang="en-US" sz="2000" dirty="0"/>
              <a:t>After implementing all the models and observing the results, we can see that Random Forest with 0.998 score is the best performer among models. And, Logistic Regression has the lowest score 0.915 from Fig-1.</a:t>
            </a:r>
            <a:endParaRPr lang="en-US" dirty="0"/>
          </a:p>
          <a:p>
            <a:r>
              <a:rPr lang="en-US" sz="2000" dirty="0">
                <a:cs typeface="Calibri"/>
              </a:rPr>
              <a:t>After up-sampling  - The Fetal Health predictor column, which is imbalanced before the Random Forest is still the best performer, that being said KNN and Logistic Regression increased to 7% and 2% respectively from Fig-2.</a:t>
            </a:r>
          </a:p>
          <a:p>
            <a:endParaRPr lang="en-US" sz="2000">
              <a:cs typeface="Calibri"/>
            </a:endParaRPr>
          </a:p>
        </p:txBody>
      </p:sp>
      <p:pic>
        <p:nvPicPr>
          <p:cNvPr id="4" name="Picture 4" descr="Table&#10;&#10;Description automatically generated">
            <a:extLst>
              <a:ext uri="{FF2B5EF4-FFF2-40B4-BE49-F238E27FC236}">
                <a16:creationId xmlns:a16="http://schemas.microsoft.com/office/drawing/2014/main" id="{513D11EA-D2B1-F2BA-AD41-4106AE1324B7}"/>
              </a:ext>
            </a:extLst>
          </p:cNvPr>
          <p:cNvPicPr>
            <a:picLocks noGrp="1" noChangeAspect="1"/>
          </p:cNvPicPr>
          <p:nvPr>
            <p:ph sz="half" idx="1"/>
          </p:nvPr>
        </p:nvPicPr>
        <p:blipFill>
          <a:blip r:embed="rId4"/>
          <a:stretch>
            <a:fillRect/>
          </a:stretch>
        </p:blipFill>
        <p:spPr>
          <a:xfrm>
            <a:off x="7021741" y="484632"/>
            <a:ext cx="3829991" cy="2770632"/>
          </a:xfrm>
          <a:prstGeom prst="rect">
            <a:avLst/>
          </a:prstGeom>
        </p:spPr>
      </p:pic>
      <p:pic>
        <p:nvPicPr>
          <p:cNvPr id="5" name="Picture 5">
            <a:extLst>
              <a:ext uri="{FF2B5EF4-FFF2-40B4-BE49-F238E27FC236}">
                <a16:creationId xmlns:a16="http://schemas.microsoft.com/office/drawing/2014/main" id="{AFDEADB7-68D3-FC14-8588-3646E49A8C5E}"/>
              </a:ext>
            </a:extLst>
          </p:cNvPr>
          <p:cNvPicPr>
            <a:picLocks noChangeAspect="1"/>
          </p:cNvPicPr>
          <p:nvPr/>
        </p:nvPicPr>
        <p:blipFill>
          <a:blip r:embed="rId5"/>
          <a:stretch>
            <a:fillRect/>
          </a:stretch>
        </p:blipFill>
        <p:spPr>
          <a:xfrm>
            <a:off x="6633553" y="3591061"/>
            <a:ext cx="4610333" cy="2770632"/>
          </a:xfrm>
          <a:prstGeom prst="rect">
            <a:avLst/>
          </a:prstGeom>
        </p:spPr>
      </p:pic>
      <p:pic>
        <p:nvPicPr>
          <p:cNvPr id="6" name="Recorded Sound">
            <a:hlinkClick r:id="" action="ppaction://media"/>
            <a:extLst>
              <a:ext uri="{FF2B5EF4-FFF2-40B4-BE49-F238E27FC236}">
                <a16:creationId xmlns:a16="http://schemas.microsoft.com/office/drawing/2014/main" id="{CFCC0BED-DBEA-5B5D-AFF5-56E6901110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36505" y="484632"/>
            <a:ext cx="609600" cy="609600"/>
          </a:xfrm>
          <a:prstGeom prst="rect">
            <a:avLst/>
          </a:prstGeom>
        </p:spPr>
      </p:pic>
    </p:spTree>
    <p:extLst>
      <p:ext uri="{BB962C8B-B14F-4D97-AF65-F5344CB8AC3E}">
        <p14:creationId xmlns:p14="http://schemas.microsoft.com/office/powerpoint/2010/main" val="2640547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7">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ight Triangle 2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1">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8026203" y="1443390"/>
            <a:ext cx="3268216" cy="3405880"/>
          </a:xfrm>
        </p:spPr>
        <p:txBody>
          <a:bodyPr>
            <a:normAutofit/>
          </a:bodyPr>
          <a:lstStyle/>
          <a:p>
            <a:r>
              <a:rPr lang="en-US" sz="6000"/>
              <a:t>Context</a:t>
            </a:r>
          </a:p>
        </p:txBody>
      </p:sp>
      <p:sp>
        <p:nvSpPr>
          <p:cNvPr id="3" name="Content Placeholder 2">
            <a:extLst>
              <a:ext uri="{FF2B5EF4-FFF2-40B4-BE49-F238E27FC236}">
                <a16:creationId xmlns:a16="http://schemas.microsoft.com/office/drawing/2014/main" id="{527275FD-CFC9-A233-7457-4C66E5E1A5C9}"/>
              </a:ext>
            </a:extLst>
          </p:cNvPr>
          <p:cNvSpPr>
            <a:spLocks noGrp="1"/>
          </p:cNvSpPr>
          <p:nvPr>
            <p:ph idx="1"/>
          </p:nvPr>
        </p:nvSpPr>
        <p:spPr>
          <a:xfrm>
            <a:off x="1065186" y="1255408"/>
            <a:ext cx="6340724" cy="4588669"/>
          </a:xfrm>
        </p:spPr>
        <p:txBody>
          <a:bodyPr vert="horz" lIns="91440" tIns="45720" rIns="91440" bIns="45720" rtlCol="0" anchor="ctr">
            <a:noAutofit/>
          </a:bodyPr>
          <a:lstStyle/>
          <a:p>
            <a:pPr algn="just"/>
            <a:r>
              <a:rPr lang="en-US" sz="1600">
                <a:latin typeface="Consolas"/>
                <a:ea typeface="+mn-lt"/>
                <a:cs typeface="+mn-lt"/>
              </a:rPr>
              <a:t>Child mortality reduction is an important indication of human development and is reflected in several of the United Nations' Sustainable Development Goals. </a:t>
            </a:r>
            <a:endParaRPr lang="en-US"/>
          </a:p>
          <a:p>
            <a:pPr algn="just"/>
            <a:endParaRPr lang="en-US" sz="1600">
              <a:latin typeface="Consolas"/>
              <a:ea typeface="+mn-lt"/>
              <a:cs typeface="+mn-lt"/>
            </a:endParaRPr>
          </a:p>
          <a:p>
            <a:pPr algn="just"/>
            <a:r>
              <a:rPr lang="en-US" sz="1600">
                <a:latin typeface="Consolas"/>
                <a:ea typeface="+mn-lt"/>
                <a:cs typeface="+mn-lt"/>
              </a:rPr>
              <a:t>By 2030, the United Nations wants nations to have eliminated avoidable deaths of newborns and children under the age of five, with all countries aiming to decrease under-five mortality to at least 25 per 1,000 live births. </a:t>
            </a:r>
          </a:p>
          <a:p>
            <a:pPr algn="just"/>
            <a:endParaRPr lang="en-US" sz="1600">
              <a:latin typeface="Consolas"/>
              <a:ea typeface="+mn-lt"/>
              <a:cs typeface="+mn-lt"/>
            </a:endParaRPr>
          </a:p>
          <a:p>
            <a:pPr algn="just"/>
            <a:r>
              <a:rPr lang="en-US" sz="1600">
                <a:latin typeface="Consolas"/>
                <a:ea typeface="+mn-lt"/>
                <a:cs typeface="+mn-lt"/>
              </a:rPr>
              <a:t>Maternal mortality, which accounts for 295000 fatalities during and after pregnancy and delivery, runs parallel to the concept of child mortality (as of 2017). </a:t>
            </a:r>
          </a:p>
          <a:p>
            <a:pPr algn="just"/>
            <a:endParaRPr lang="en-US" sz="1600">
              <a:latin typeface="Consolas"/>
              <a:ea typeface="+mn-lt"/>
              <a:cs typeface="+mn-lt"/>
            </a:endParaRPr>
          </a:p>
          <a:p>
            <a:pPr algn="just"/>
            <a:r>
              <a:rPr lang="en-US" sz="1600">
                <a:latin typeface="Consolas"/>
                <a:ea typeface="+mn-lt"/>
                <a:cs typeface="+mn-lt"/>
              </a:rPr>
              <a:t>The great majority of these deaths (94%) happened in low-resource areas, and the majority of them could have been avoided.</a:t>
            </a:r>
            <a:endParaRPr lang="en-US" sz="1600">
              <a:latin typeface="Consolas"/>
              <a:cs typeface="Calibri"/>
            </a:endParaRPr>
          </a:p>
        </p:txBody>
      </p:sp>
      <p:pic>
        <p:nvPicPr>
          <p:cNvPr id="4" name="ML8">
            <a:hlinkClick r:id="" action="ppaction://media"/>
            <a:extLst>
              <a:ext uri="{FF2B5EF4-FFF2-40B4-BE49-F238E27FC236}">
                <a16:creationId xmlns:a16="http://schemas.microsoft.com/office/drawing/2014/main" id="{5DA38FC0-95A1-B45E-E97E-EA55BD8185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11392" y="5204324"/>
            <a:ext cx="730250" cy="730250"/>
          </a:xfrm>
          <a:prstGeom prst="rect">
            <a:avLst/>
          </a:prstGeom>
        </p:spPr>
      </p:pic>
    </p:spTree>
    <p:extLst>
      <p:ext uri="{BB962C8B-B14F-4D97-AF65-F5344CB8AC3E}">
        <p14:creationId xmlns:p14="http://schemas.microsoft.com/office/powerpoint/2010/main" val="219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075767" y="1188637"/>
            <a:ext cx="2988234" cy="4480726"/>
          </a:xfrm>
        </p:spPr>
        <p:txBody>
          <a:bodyPr>
            <a:normAutofit/>
          </a:bodyPr>
          <a:lstStyle/>
          <a:p>
            <a:pPr algn="r"/>
            <a:r>
              <a:rPr lang="en-US" sz="5100"/>
              <a:t>Challenges</a:t>
            </a:r>
          </a:p>
        </p:txBody>
      </p:sp>
      <p:cxnSp>
        <p:nvCxnSpPr>
          <p:cNvPr id="36"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7" name="Content Placeholder 2">
            <a:extLst>
              <a:ext uri="{FF2B5EF4-FFF2-40B4-BE49-F238E27FC236}">
                <a16:creationId xmlns:a16="http://schemas.microsoft.com/office/drawing/2014/main" id="{FBA68066-C757-6C28-0619-3C123095DB7A}"/>
              </a:ext>
            </a:extLst>
          </p:cNvPr>
          <p:cNvGraphicFramePr>
            <a:graphicFrameLocks noGrp="1"/>
          </p:cNvGraphicFramePr>
          <p:nvPr>
            <p:ph idx="1"/>
            <p:extLst>
              <p:ext uri="{D42A27DB-BD31-4B8C-83A1-F6EECF244321}">
                <p14:modId xmlns:p14="http://schemas.microsoft.com/office/powerpoint/2010/main" val="1408528311"/>
              </p:ext>
            </p:extLst>
          </p:nvPr>
        </p:nvGraphicFramePr>
        <p:xfrm>
          <a:off x="4818231" y="1503194"/>
          <a:ext cx="5991525" cy="3705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Jun 9, 2022 at 10:59:50 AM" descr="Audio Recording Jun 9, 2022 at 10:59:50 AM">
            <a:hlinkClick r:id="" action="ppaction://media"/>
            <a:extLst>
              <a:ext uri="{FF2B5EF4-FFF2-40B4-BE49-F238E27FC236}">
                <a16:creationId xmlns:a16="http://schemas.microsoft.com/office/drawing/2014/main" id="{BB1534CE-BE39-254C-1947-8F7554411B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14472" y="5360164"/>
            <a:ext cx="812800" cy="812800"/>
          </a:xfrm>
          <a:prstGeom prst="rect">
            <a:avLst/>
          </a:prstGeom>
          <a:solidFill>
            <a:schemeClr val="bg2">
              <a:lumMod val="75000"/>
            </a:schemeClr>
          </a:solidFill>
        </p:spPr>
      </p:pic>
    </p:spTree>
    <p:extLst>
      <p:ext uri="{BB962C8B-B14F-4D97-AF65-F5344CB8AC3E}">
        <p14:creationId xmlns:p14="http://schemas.microsoft.com/office/powerpoint/2010/main" val="283412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22" name="Straight Connector 2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C47CB-DDB7-D187-DE79-7DCC41EC3458}"/>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Thank You</a:t>
            </a:r>
          </a:p>
        </p:txBody>
      </p:sp>
      <p:pic>
        <p:nvPicPr>
          <p:cNvPr id="3" name="Audio Recording Jun 9, 2022 at 11:03:02 AM" descr="Audio Recording Jun 9, 2022 at 11:03:02 AM">
            <a:hlinkClick r:id="" action="ppaction://media"/>
            <a:extLst>
              <a:ext uri="{FF2B5EF4-FFF2-40B4-BE49-F238E27FC236}">
                <a16:creationId xmlns:a16="http://schemas.microsoft.com/office/drawing/2014/main" id="{F963745A-E238-A884-BACA-073E2097B2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8362" y="5802282"/>
            <a:ext cx="812800" cy="812800"/>
          </a:xfrm>
          <a:prstGeom prst="rect">
            <a:avLst/>
          </a:prstGeom>
          <a:solidFill>
            <a:schemeClr val="bg2">
              <a:lumMod val="75000"/>
            </a:schemeClr>
          </a:solidFill>
        </p:spPr>
      </p:pic>
    </p:spTree>
    <p:extLst>
      <p:ext uri="{BB962C8B-B14F-4D97-AF65-F5344CB8AC3E}">
        <p14:creationId xmlns:p14="http://schemas.microsoft.com/office/powerpoint/2010/main" val="121394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ight Triangle 37">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006900" y="1188637"/>
            <a:ext cx="3141430" cy="4480726"/>
          </a:xfrm>
        </p:spPr>
        <p:txBody>
          <a:bodyPr>
            <a:normAutofit/>
          </a:bodyPr>
          <a:lstStyle/>
          <a:p>
            <a:pPr algn="r"/>
            <a:r>
              <a:rPr lang="en-US" sz="6600"/>
              <a:t>Context</a:t>
            </a:r>
          </a:p>
        </p:txBody>
      </p:sp>
      <p:cxnSp>
        <p:nvCxnSpPr>
          <p:cNvPr id="42" name="Straight Connector 41">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4" name="Content Placeholder 2">
            <a:extLst>
              <a:ext uri="{FF2B5EF4-FFF2-40B4-BE49-F238E27FC236}">
                <a16:creationId xmlns:a16="http://schemas.microsoft.com/office/drawing/2014/main" id="{6412BBCE-9388-89FA-B2FD-8003DA7C059D}"/>
              </a:ext>
            </a:extLst>
          </p:cNvPr>
          <p:cNvGraphicFramePr>
            <a:graphicFrameLocks noGrp="1"/>
          </p:cNvGraphicFramePr>
          <p:nvPr>
            <p:ph idx="1"/>
            <p:extLst>
              <p:ext uri="{D42A27DB-BD31-4B8C-83A1-F6EECF244321}">
                <p14:modId xmlns:p14="http://schemas.microsoft.com/office/powerpoint/2010/main" val="2951849392"/>
              </p:ext>
            </p:extLst>
          </p:nvPr>
        </p:nvGraphicFramePr>
        <p:xfrm>
          <a:off x="5049281" y="2123141"/>
          <a:ext cx="4963673" cy="2690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ML9">
            <a:hlinkClick r:id="" action="ppaction://media"/>
            <a:extLst>
              <a:ext uri="{FF2B5EF4-FFF2-40B4-BE49-F238E27FC236}">
                <a16:creationId xmlns:a16="http://schemas.microsoft.com/office/drawing/2014/main" id="{8FF764CE-F40A-BBDA-EB92-BD36C3EA05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93459" y="5341313"/>
            <a:ext cx="730250" cy="730250"/>
          </a:xfrm>
          <a:prstGeom prst="rect">
            <a:avLst/>
          </a:prstGeom>
        </p:spPr>
      </p:pic>
    </p:spTree>
    <p:extLst>
      <p:ext uri="{BB962C8B-B14F-4D97-AF65-F5344CB8AC3E}">
        <p14:creationId xmlns:p14="http://schemas.microsoft.com/office/powerpoint/2010/main" val="7767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10B777DF-F6A2-4D53-B6F0-D9700609E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625059"/>
            <a:ext cx="5452525" cy="5607882"/>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006900" y="1188637"/>
            <a:ext cx="4623363" cy="4480726"/>
          </a:xfrm>
        </p:spPr>
        <p:txBody>
          <a:bodyPr>
            <a:normAutofit/>
          </a:bodyPr>
          <a:lstStyle/>
          <a:p>
            <a:pPr algn="r"/>
            <a:r>
              <a:rPr lang="en-US" sz="6600">
                <a:solidFill>
                  <a:schemeClr val="tx1">
                    <a:lumMod val="75000"/>
                    <a:lumOff val="25000"/>
                  </a:schemeClr>
                </a:solidFill>
              </a:rPr>
              <a:t>Goals</a:t>
            </a:r>
          </a:p>
        </p:txBody>
      </p:sp>
      <p:sp>
        <p:nvSpPr>
          <p:cNvPr id="3" name="Content Placeholder 2">
            <a:extLst>
              <a:ext uri="{FF2B5EF4-FFF2-40B4-BE49-F238E27FC236}">
                <a16:creationId xmlns:a16="http://schemas.microsoft.com/office/drawing/2014/main" id="{527275FD-CFC9-A233-7457-4C66E5E1A5C9}"/>
              </a:ext>
            </a:extLst>
          </p:cNvPr>
          <p:cNvSpPr>
            <a:spLocks noGrp="1"/>
          </p:cNvSpPr>
          <p:nvPr>
            <p:ph idx="1"/>
          </p:nvPr>
        </p:nvSpPr>
        <p:spPr>
          <a:xfrm>
            <a:off x="6465525" y="1896645"/>
            <a:ext cx="4413216" cy="3042301"/>
          </a:xfrm>
        </p:spPr>
        <p:txBody>
          <a:bodyPr anchor="ctr">
            <a:normAutofit fontScale="92500" lnSpcReduction="10000"/>
          </a:bodyPr>
          <a:lstStyle/>
          <a:p>
            <a:r>
              <a:rPr lang="en-US" sz="2000">
                <a:latin typeface="Consolas"/>
                <a:ea typeface="+mn-lt"/>
                <a:cs typeface="+mn-lt"/>
              </a:rPr>
              <a:t>Our main aim in this project is to use machine learning to classify and predict fetal health which in turn can prevent fetal and maternal mortality. </a:t>
            </a:r>
            <a:endParaRPr lang="en-US"/>
          </a:p>
          <a:p>
            <a:pPr marL="0" indent="0">
              <a:buNone/>
            </a:pPr>
            <a:endParaRPr lang="en-US" sz="2000">
              <a:latin typeface="Consolas"/>
              <a:ea typeface="+mn-lt"/>
              <a:cs typeface="+mn-lt"/>
            </a:endParaRPr>
          </a:p>
          <a:p>
            <a:r>
              <a:rPr lang="en-US" sz="2000">
                <a:latin typeface="Consolas"/>
                <a:ea typeface="+mn-lt"/>
                <a:cs typeface="+mn-lt"/>
              </a:rPr>
              <a:t>We intend to use classification algorithms to achieve the lowest error in prediction.</a:t>
            </a:r>
            <a:endParaRPr lang="en-US" sz="2000">
              <a:latin typeface="Consolas"/>
            </a:endParaRPr>
          </a:p>
        </p:txBody>
      </p:sp>
      <p:pic>
        <p:nvPicPr>
          <p:cNvPr id="4" name="ML3">
            <a:hlinkClick r:id="" action="ppaction://media"/>
            <a:extLst>
              <a:ext uri="{FF2B5EF4-FFF2-40B4-BE49-F238E27FC236}">
                <a16:creationId xmlns:a16="http://schemas.microsoft.com/office/drawing/2014/main" id="{8C0C2541-018A-00DD-6639-4BCE5FD0C6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650" y="5298504"/>
            <a:ext cx="730250" cy="730250"/>
          </a:xfrm>
          <a:prstGeom prst="rect">
            <a:avLst/>
          </a:prstGeom>
        </p:spPr>
      </p:pic>
    </p:spTree>
    <p:extLst>
      <p:ext uri="{BB962C8B-B14F-4D97-AF65-F5344CB8AC3E}">
        <p14:creationId xmlns:p14="http://schemas.microsoft.com/office/powerpoint/2010/main" val="15661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6B80271-AB52-4E69-AC06-92D993A0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2560" y="323519"/>
            <a:ext cx="6096001" cy="6212748"/>
          </a:xfrm>
          <a:custGeom>
            <a:avLst/>
            <a:gdLst>
              <a:gd name="connsiteX0" fmla="*/ 0 w 6096001"/>
              <a:gd name="connsiteY0" fmla="*/ 0 h 6212748"/>
              <a:gd name="connsiteX1" fmla="*/ 1772102 w 6096001"/>
              <a:gd name="connsiteY1" fmla="*/ 0 h 6212748"/>
              <a:gd name="connsiteX2" fmla="*/ 2514601 w 6096001"/>
              <a:gd name="connsiteY2" fmla="*/ 0 h 6212748"/>
              <a:gd name="connsiteX3" fmla="*/ 2514603 w 6096001"/>
              <a:gd name="connsiteY3" fmla="*/ 0 h 6212748"/>
              <a:gd name="connsiteX4" fmla="*/ 6096001 w 6096001"/>
              <a:gd name="connsiteY4" fmla="*/ 0 h 6212748"/>
              <a:gd name="connsiteX5" fmla="*/ 6096001 w 6096001"/>
              <a:gd name="connsiteY5" fmla="*/ 2864954 h 6212748"/>
              <a:gd name="connsiteX6" fmla="*/ 2652556 w 6096001"/>
              <a:gd name="connsiteY6" fmla="*/ 6212748 h 6212748"/>
              <a:gd name="connsiteX7" fmla="*/ 1772102 w 6096001"/>
              <a:gd name="connsiteY7" fmla="*/ 6212748 h 6212748"/>
              <a:gd name="connsiteX8" fmla="*/ 1772102 w 6096001"/>
              <a:gd name="connsiteY8" fmla="*/ 6210962 h 6212748"/>
              <a:gd name="connsiteX9" fmla="*/ 0 w 6096001"/>
              <a:gd name="connsiteY9"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1" h="6212748">
                <a:moveTo>
                  <a:pt x="0" y="0"/>
                </a:moveTo>
                <a:lnTo>
                  <a:pt x="1772102" y="0"/>
                </a:lnTo>
                <a:lnTo>
                  <a:pt x="2514601" y="0"/>
                </a:lnTo>
                <a:lnTo>
                  <a:pt x="2514603" y="0"/>
                </a:lnTo>
                <a:lnTo>
                  <a:pt x="6096001" y="0"/>
                </a:lnTo>
                <a:lnTo>
                  <a:pt x="6096001" y="2864954"/>
                </a:lnTo>
                <a:lnTo>
                  <a:pt x="2652556" y="6212748"/>
                </a:lnTo>
                <a:lnTo>
                  <a:pt x="1772102" y="6212748"/>
                </a:lnTo>
                <a:lnTo>
                  <a:pt x="1772102" y="6210962"/>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233ACE-F3A1-4543-B9F4-425DDA57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006899" y="1188637"/>
            <a:ext cx="4281029" cy="4480726"/>
          </a:xfrm>
        </p:spPr>
        <p:txBody>
          <a:bodyPr>
            <a:normAutofit/>
          </a:bodyPr>
          <a:lstStyle/>
          <a:p>
            <a:pPr algn="r"/>
            <a:r>
              <a:rPr lang="en-US" sz="6600"/>
              <a:t>Data</a:t>
            </a:r>
          </a:p>
        </p:txBody>
      </p:sp>
      <p:sp>
        <p:nvSpPr>
          <p:cNvPr id="3" name="Content Placeholder 2">
            <a:extLst>
              <a:ext uri="{FF2B5EF4-FFF2-40B4-BE49-F238E27FC236}">
                <a16:creationId xmlns:a16="http://schemas.microsoft.com/office/drawing/2014/main" id="{527275FD-CFC9-A233-7457-4C66E5E1A5C9}"/>
              </a:ext>
            </a:extLst>
          </p:cNvPr>
          <p:cNvSpPr>
            <a:spLocks noGrp="1"/>
          </p:cNvSpPr>
          <p:nvPr>
            <p:ph idx="1"/>
          </p:nvPr>
        </p:nvSpPr>
        <p:spPr>
          <a:xfrm>
            <a:off x="5917304" y="1855347"/>
            <a:ext cx="4897067" cy="3147306"/>
          </a:xfrm>
        </p:spPr>
        <p:txBody>
          <a:bodyPr anchor="ctr">
            <a:normAutofit/>
          </a:bodyPr>
          <a:lstStyle/>
          <a:p>
            <a:r>
              <a:rPr lang="en-US" sz="1700">
                <a:latin typeface="Consolas"/>
                <a:ea typeface="+mn-lt"/>
                <a:cs typeface="+mn-lt"/>
              </a:rPr>
              <a:t>The dataset chosen for this project has features extracted from </a:t>
            </a:r>
            <a:r>
              <a:rPr lang="en-US" sz="1700" err="1">
                <a:latin typeface="Consolas"/>
                <a:ea typeface="+mn-lt"/>
                <a:cs typeface="+mn-lt"/>
              </a:rPr>
              <a:t>Cardiotocogram</a:t>
            </a:r>
            <a:r>
              <a:rPr lang="en-US" sz="1700">
                <a:latin typeface="Consolas"/>
                <a:ea typeface="+mn-lt"/>
                <a:cs typeface="+mn-lt"/>
              </a:rPr>
              <a:t> exams and classified by expert obstetricians.</a:t>
            </a:r>
            <a:endParaRPr lang="en-US" sz="1700">
              <a:latin typeface="Consolas"/>
              <a:cs typeface="Calibri" panose="020F0502020204030204"/>
            </a:endParaRPr>
          </a:p>
          <a:p>
            <a:r>
              <a:rPr lang="en-US" sz="1700">
                <a:latin typeface="Consolas"/>
                <a:ea typeface="+mn-lt"/>
                <a:cs typeface="+mn-lt"/>
              </a:rPr>
              <a:t>Source: Ayres de Campos et al. (2000) </a:t>
            </a:r>
            <a:r>
              <a:rPr lang="en-US" sz="1700" err="1">
                <a:latin typeface="Consolas"/>
                <a:ea typeface="+mn-lt"/>
                <a:cs typeface="+mn-lt"/>
              </a:rPr>
              <a:t>SisPorto</a:t>
            </a:r>
            <a:r>
              <a:rPr lang="en-US" sz="1700">
                <a:latin typeface="Consolas"/>
                <a:ea typeface="+mn-lt"/>
                <a:cs typeface="+mn-lt"/>
              </a:rPr>
              <a:t> 2.0 A Program for Automated Analysis of </a:t>
            </a:r>
            <a:r>
              <a:rPr lang="en-US" sz="1700" err="1">
                <a:latin typeface="Consolas"/>
                <a:ea typeface="+mn-lt"/>
                <a:cs typeface="+mn-lt"/>
              </a:rPr>
              <a:t>Cardiotocograms</a:t>
            </a:r>
            <a:r>
              <a:rPr lang="en-US" sz="1700">
                <a:latin typeface="Consolas"/>
                <a:ea typeface="+mn-lt"/>
                <a:cs typeface="+mn-lt"/>
              </a:rPr>
              <a:t>. J Matern Fetal Med 5:311-318</a:t>
            </a:r>
            <a:endParaRPr lang="en-US" sz="1700">
              <a:latin typeface="Consolas"/>
            </a:endParaRPr>
          </a:p>
          <a:p>
            <a:r>
              <a:rPr lang="en-US" sz="1700">
                <a:latin typeface="Consolas"/>
                <a:ea typeface="+mn-lt"/>
                <a:cs typeface="+mn-lt"/>
              </a:rPr>
              <a:t>Link to Dataset: </a:t>
            </a:r>
            <a:r>
              <a:rPr lang="en-US" sz="1700" u="sng">
                <a:latin typeface="Consolas"/>
                <a:ea typeface="+mn-lt"/>
                <a:cs typeface="+mn-lt"/>
                <a:hlinkClick r:id="rId4"/>
              </a:rPr>
              <a:t>https://www.kaggle.com/code/karnikakapoor/fetal-health-classification/data</a:t>
            </a:r>
            <a:endParaRPr lang="en-US" sz="1700">
              <a:latin typeface="Consolas"/>
              <a:ea typeface="+mn-lt"/>
              <a:cs typeface="+mn-lt"/>
            </a:endParaRPr>
          </a:p>
        </p:txBody>
      </p:sp>
      <p:pic>
        <p:nvPicPr>
          <p:cNvPr id="5" name="ML4">
            <a:hlinkClick r:id="" action="ppaction://media"/>
            <a:extLst>
              <a:ext uri="{FF2B5EF4-FFF2-40B4-BE49-F238E27FC236}">
                <a16:creationId xmlns:a16="http://schemas.microsoft.com/office/drawing/2014/main" id="{855BEC8B-9E4A-D899-6855-968C38375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4898" y="5298504"/>
            <a:ext cx="730250" cy="730250"/>
          </a:xfrm>
          <a:prstGeom prst="rect">
            <a:avLst/>
          </a:prstGeom>
        </p:spPr>
      </p:pic>
    </p:spTree>
    <p:extLst>
      <p:ext uri="{BB962C8B-B14F-4D97-AF65-F5344CB8AC3E}">
        <p14:creationId xmlns:p14="http://schemas.microsoft.com/office/powerpoint/2010/main" val="178664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BB31298D-DFB4-32B2-2115-8BA28D270E95}"/>
              </a:ext>
            </a:extLst>
          </p:cNvPr>
          <p:cNvPicPr>
            <a:picLocks noGrp="1" noChangeAspect="1"/>
          </p:cNvPicPr>
          <p:nvPr>
            <p:ph idx="4294967295"/>
          </p:nvPr>
        </p:nvPicPr>
        <p:blipFill>
          <a:blip r:embed="rId2"/>
          <a:stretch>
            <a:fillRect/>
          </a:stretch>
        </p:blipFill>
        <p:spPr>
          <a:xfrm>
            <a:off x="10366" y="179388"/>
            <a:ext cx="12181634" cy="2957512"/>
          </a:xfrm>
        </p:spPr>
      </p:pic>
      <p:pic>
        <p:nvPicPr>
          <p:cNvPr id="5" name="Picture 5" descr="Table&#10;&#10;Description automatically generated">
            <a:extLst>
              <a:ext uri="{FF2B5EF4-FFF2-40B4-BE49-F238E27FC236}">
                <a16:creationId xmlns:a16="http://schemas.microsoft.com/office/drawing/2014/main" id="{96B619BD-A068-BC48-EB62-B6F33D573EAD}"/>
              </a:ext>
            </a:extLst>
          </p:cNvPr>
          <p:cNvPicPr>
            <a:picLocks noChangeAspect="1"/>
          </p:cNvPicPr>
          <p:nvPr/>
        </p:nvPicPr>
        <p:blipFill>
          <a:blip r:embed="rId3"/>
          <a:stretch>
            <a:fillRect/>
          </a:stretch>
        </p:blipFill>
        <p:spPr>
          <a:xfrm>
            <a:off x="342900" y="3134284"/>
            <a:ext cx="11584640" cy="1799666"/>
          </a:xfrm>
          <a:prstGeom prst="rect">
            <a:avLst/>
          </a:prstGeom>
        </p:spPr>
      </p:pic>
      <p:pic>
        <p:nvPicPr>
          <p:cNvPr id="6" name="Picture 6" descr="Table&#10;&#10;Description automatically generated">
            <a:extLst>
              <a:ext uri="{FF2B5EF4-FFF2-40B4-BE49-F238E27FC236}">
                <a16:creationId xmlns:a16="http://schemas.microsoft.com/office/drawing/2014/main" id="{32C679B4-9541-EF65-872C-2D7328CED641}"/>
              </a:ext>
            </a:extLst>
          </p:cNvPr>
          <p:cNvPicPr>
            <a:picLocks noChangeAspect="1"/>
          </p:cNvPicPr>
          <p:nvPr/>
        </p:nvPicPr>
        <p:blipFill>
          <a:blip r:embed="rId4"/>
          <a:stretch>
            <a:fillRect/>
          </a:stretch>
        </p:blipFill>
        <p:spPr>
          <a:xfrm>
            <a:off x="1127310" y="4930047"/>
            <a:ext cx="10867465" cy="1603524"/>
          </a:xfrm>
          <a:prstGeom prst="rect">
            <a:avLst/>
          </a:prstGeom>
        </p:spPr>
      </p:pic>
    </p:spTree>
    <p:extLst>
      <p:ext uri="{BB962C8B-B14F-4D97-AF65-F5344CB8AC3E}">
        <p14:creationId xmlns:p14="http://schemas.microsoft.com/office/powerpoint/2010/main" val="654453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A4ECB-462B-E8DB-07DB-FFC988CBD459}"/>
              </a:ext>
            </a:extLst>
          </p:cNvPr>
          <p:cNvSpPr>
            <a:spLocks noGrp="1"/>
          </p:cNvSpPr>
          <p:nvPr>
            <p:ph type="title"/>
          </p:nvPr>
        </p:nvSpPr>
        <p:spPr>
          <a:xfrm>
            <a:off x="1006900" y="1188637"/>
            <a:ext cx="3141430" cy="4480726"/>
          </a:xfrm>
        </p:spPr>
        <p:txBody>
          <a:bodyPr>
            <a:normAutofit/>
          </a:bodyPr>
          <a:lstStyle/>
          <a:p>
            <a:pPr algn="r"/>
            <a:r>
              <a:rPr lang="en-US" sz="4600">
                <a:cs typeface="Calibri Light"/>
              </a:rPr>
              <a:t>Dataset Description</a:t>
            </a:r>
            <a:endParaRPr lang="en-US" sz="4600"/>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3D9DA9-D976-14CE-BC39-E1B190905BB2}"/>
              </a:ext>
            </a:extLst>
          </p:cNvPr>
          <p:cNvSpPr>
            <a:spLocks noGrp="1"/>
          </p:cNvSpPr>
          <p:nvPr>
            <p:ph idx="1"/>
          </p:nvPr>
        </p:nvSpPr>
        <p:spPr>
          <a:xfrm>
            <a:off x="5127722" y="1809376"/>
            <a:ext cx="4795584" cy="4180542"/>
          </a:xfrm>
        </p:spPr>
        <p:txBody>
          <a:bodyPr vert="horz" lIns="91440" tIns="45720" rIns="91440" bIns="45720" rtlCol="0" anchor="ctr">
            <a:normAutofit/>
          </a:bodyPr>
          <a:lstStyle/>
          <a:p>
            <a:r>
              <a:rPr lang="en-US" sz="2000">
                <a:latin typeface="Consolas"/>
                <a:cs typeface="Calibri"/>
              </a:rPr>
              <a:t>The dataset contains 22 columns and 2126 records. </a:t>
            </a:r>
          </a:p>
          <a:p>
            <a:r>
              <a:rPr lang="en-US" sz="2000">
                <a:latin typeface="Consolas"/>
                <a:cs typeface="Calibri"/>
              </a:rPr>
              <a:t>It only contains continuous values. None of the columns have categorical values.</a:t>
            </a:r>
          </a:p>
          <a:p>
            <a:r>
              <a:rPr lang="en-US" sz="2000">
                <a:latin typeface="Consolas"/>
                <a:cs typeface="Calibri"/>
              </a:rPr>
              <a:t>All features have non-null values and hence we didn’t have to drop or impute.</a:t>
            </a:r>
          </a:p>
          <a:p>
            <a:endParaRPr lang="en-US" sz="2400">
              <a:cs typeface="Calibri"/>
            </a:endParaRPr>
          </a:p>
        </p:txBody>
      </p:sp>
      <p:pic>
        <p:nvPicPr>
          <p:cNvPr id="4" name="ML5">
            <a:hlinkClick r:id="" action="ppaction://media"/>
            <a:extLst>
              <a:ext uri="{FF2B5EF4-FFF2-40B4-BE49-F238E27FC236}">
                <a16:creationId xmlns:a16="http://schemas.microsoft.com/office/drawing/2014/main" id="{A3C7E430-F5E8-7B6D-145C-74755E6415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93459" y="5298504"/>
            <a:ext cx="730250" cy="730250"/>
          </a:xfrm>
          <a:prstGeom prst="rect">
            <a:avLst/>
          </a:prstGeom>
        </p:spPr>
      </p:pic>
    </p:spTree>
    <p:extLst>
      <p:ext uri="{BB962C8B-B14F-4D97-AF65-F5344CB8AC3E}">
        <p14:creationId xmlns:p14="http://schemas.microsoft.com/office/powerpoint/2010/main" val="18134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B269A-4ACE-231C-B700-E9FFF3E19FB1}"/>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Exploratory Data Analysis</a:t>
            </a:r>
          </a:p>
        </p:txBody>
      </p:sp>
      <p:cxnSp>
        <p:nvCxnSpPr>
          <p:cNvPr id="43" name="Straight Connector 4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060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833</Words>
  <Application>Microsoft Office PowerPoint</Application>
  <PresentationFormat>Widescreen</PresentationFormat>
  <Paragraphs>84</Paragraphs>
  <Slides>31</Slides>
  <Notes>0</Notes>
  <HiddenSlides>0</HiddenSlides>
  <MMClips>27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Fetal Health Prediction</vt:lpstr>
      <vt:lpstr>Table of Contents</vt:lpstr>
      <vt:lpstr>Context</vt:lpstr>
      <vt:lpstr>Context</vt:lpstr>
      <vt:lpstr>Goals</vt:lpstr>
      <vt:lpstr>Data</vt:lpstr>
      <vt:lpstr>PowerPoint Presentation</vt:lpstr>
      <vt:lpstr>Dataset Description</vt:lpstr>
      <vt:lpstr>Exploratory Data Analysis</vt:lpstr>
      <vt:lpstr>Histograms</vt:lpstr>
      <vt:lpstr>Fetal Health classes</vt:lpstr>
      <vt:lpstr>Outlier Detection/Removal</vt:lpstr>
      <vt:lpstr>Feature Selection</vt:lpstr>
      <vt:lpstr>PowerPoint Presentation</vt:lpstr>
      <vt:lpstr>Dimensionality Reduction</vt:lpstr>
      <vt:lpstr>Observations</vt:lpstr>
      <vt:lpstr>Implementation</vt:lpstr>
      <vt:lpstr>Algorithms applied</vt:lpstr>
      <vt:lpstr>Logistic Regression</vt:lpstr>
      <vt:lpstr>Cross val mean : 0.903 Score after tuning: 0.91</vt:lpstr>
      <vt:lpstr>Performance of Logistic Regression</vt:lpstr>
      <vt:lpstr>K-Nearest Neighbor</vt:lpstr>
      <vt:lpstr>Performance of KNN</vt:lpstr>
      <vt:lpstr>Random Forest Classifier</vt:lpstr>
      <vt:lpstr>Performance of Random Forest</vt:lpstr>
      <vt:lpstr>Data Imbalance</vt:lpstr>
      <vt:lpstr>PowerPoint Presentation</vt:lpstr>
      <vt:lpstr>Model performance after UpSampling</vt:lpstr>
      <vt:lpstr>Results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Fetal Health Prediction</dc:title>
  <dc:creator>Rajendran,Sreerekha</dc:creator>
  <cp:lastModifiedBy>vaddanam gowtham</cp:lastModifiedBy>
  <cp:revision>65</cp:revision>
  <dcterms:created xsi:type="dcterms:W3CDTF">2022-06-01T07:13:45Z</dcterms:created>
  <dcterms:modified xsi:type="dcterms:W3CDTF">2022-06-10T23:05:30Z</dcterms:modified>
</cp:coreProperties>
</file>